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56" r:id="rId5"/>
    <p:sldId id="367" r:id="rId6"/>
    <p:sldId id="363" r:id="rId7"/>
    <p:sldId id="369" r:id="rId8"/>
    <p:sldId id="370" r:id="rId9"/>
    <p:sldId id="371" r:id="rId10"/>
    <p:sldId id="372" r:id="rId11"/>
    <p:sldId id="347" r:id="rId12"/>
    <p:sldId id="325" r:id="rId13"/>
    <p:sldId id="338" r:id="rId14"/>
    <p:sldId id="340" r:id="rId15"/>
    <p:sldId id="342" r:id="rId16"/>
    <p:sldId id="339" r:id="rId17"/>
    <p:sldId id="348" r:id="rId18"/>
    <p:sldId id="351" r:id="rId19"/>
    <p:sldId id="352" r:id="rId20"/>
    <p:sldId id="354" r:id="rId21"/>
    <p:sldId id="355" r:id="rId22"/>
    <p:sldId id="365" r:id="rId23"/>
    <p:sldId id="359" r:id="rId24"/>
    <p:sldId id="360" r:id="rId25"/>
    <p:sldId id="361" r:id="rId26"/>
    <p:sldId id="362" r:id="rId27"/>
    <p:sldId id="334" r:id="rId28"/>
    <p:sldId id="356" r:id="rId29"/>
    <p:sldId id="373" r:id="rId30"/>
    <p:sldId id="358" r:id="rId31"/>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C9CF"/>
    <a:srgbClr val="DD95A1"/>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67215" autoAdjust="0"/>
  </p:normalViewPr>
  <p:slideViewPr>
    <p:cSldViewPr>
      <p:cViewPr varScale="1">
        <p:scale>
          <a:sx n="76" d="100"/>
          <a:sy n="76" d="100"/>
        </p:scale>
        <p:origin x="2640"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9DBB85-F54B-4696-B02C-3606691B8C43}" type="datetimeFigureOut">
              <a:rPr lang="sv-SE" smtClean="0"/>
              <a:t>2021-03-25</a:t>
            </a:fld>
            <a:endParaRPr lang="sv-SE"/>
          </a:p>
        </p:txBody>
      </p:sp>
      <p:sp>
        <p:nvSpPr>
          <p:cNvPr id="4" name="Platshållare för bildobjekt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41BF91-1D0F-4A60-A5A8-32C38ABF9B04}" type="slidenum">
              <a:rPr lang="sv-SE" smtClean="0"/>
              <a:t>‹#›</a:t>
            </a:fld>
            <a:endParaRPr lang="sv-SE"/>
          </a:p>
        </p:txBody>
      </p:sp>
    </p:spTree>
    <p:extLst>
      <p:ext uri="{BB962C8B-B14F-4D97-AF65-F5344CB8AC3E}">
        <p14:creationId xmlns:p14="http://schemas.microsoft.com/office/powerpoint/2010/main" val="3548381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Jag ska prata om med </a:t>
            </a:r>
            <a:r>
              <a:rPr lang="sv-SE" b="0" dirty="0"/>
              <a:t>råd och riktlinjer för att bygga nytt på landsbygden</a:t>
            </a:r>
          </a:p>
        </p:txBody>
      </p:sp>
      <p:sp>
        <p:nvSpPr>
          <p:cNvPr id="4" name="Platshållare för bildnummer 3"/>
          <p:cNvSpPr>
            <a:spLocks noGrp="1"/>
          </p:cNvSpPr>
          <p:nvPr>
            <p:ph type="sldNum" sz="quarter" idx="5"/>
          </p:nvPr>
        </p:nvSpPr>
        <p:spPr/>
        <p:txBody>
          <a:bodyPr/>
          <a:lstStyle/>
          <a:p>
            <a:fld id="{7941BF91-1D0F-4A60-A5A8-32C38ABF9B04}" type="slidenum">
              <a:rPr lang="sv-SE" smtClean="0"/>
              <a:t>1</a:t>
            </a:fld>
            <a:endParaRPr lang="sv-SE"/>
          </a:p>
        </p:txBody>
      </p:sp>
    </p:spTree>
    <p:extLst>
      <p:ext uri="{BB962C8B-B14F-4D97-AF65-F5344CB8AC3E}">
        <p14:creationId xmlns:p14="http://schemas.microsoft.com/office/powerpoint/2010/main" val="2318308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Länsstyrelsens roll är att vi jobbar med mål för en gestaltad livsmiljö i handläggningen av ärenden och i möten såsom detta</a:t>
            </a:r>
          </a:p>
          <a:p>
            <a:r>
              <a:rPr lang="sv-SE" dirty="0"/>
              <a:t>Under 2020 har vi och förinnevarande år, ska vi, rapportera till regeringen hur arbetet bedrivs inom detta område och vilka utvecklingsmöjligheter som finns. </a:t>
            </a:r>
          </a:p>
          <a:p>
            <a:endParaRPr lang="sv-SE" dirty="0"/>
          </a:p>
        </p:txBody>
      </p:sp>
      <p:sp>
        <p:nvSpPr>
          <p:cNvPr id="4" name="Platshållare för bildnummer 3"/>
          <p:cNvSpPr>
            <a:spLocks noGrp="1"/>
          </p:cNvSpPr>
          <p:nvPr>
            <p:ph type="sldNum" sz="quarter" idx="5"/>
          </p:nvPr>
        </p:nvSpPr>
        <p:spPr/>
        <p:txBody>
          <a:bodyPr/>
          <a:lstStyle/>
          <a:p>
            <a:fld id="{7941BF91-1D0F-4A60-A5A8-32C38ABF9B04}" type="slidenum">
              <a:rPr lang="sv-SE" smtClean="0"/>
              <a:t>10</a:t>
            </a:fld>
            <a:endParaRPr lang="sv-SE"/>
          </a:p>
        </p:txBody>
      </p:sp>
    </p:spTree>
    <p:extLst>
      <p:ext uri="{BB962C8B-B14F-4D97-AF65-F5344CB8AC3E}">
        <p14:creationId xmlns:p14="http://schemas.microsoft.com/office/powerpoint/2010/main" val="1973422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senaste decenniet har dock arkitekturfrågorna sett ett uppsving, inte minst på kommunal nivå, och flertalet kommuner har på olika vis börjat arbeta med arkitektur och gestaltning alltmer frekvent. Policyer, riktlinjer, strategier, handlingsprogram och andra typer av dokument som behandlar arkitektur har upprättats runt om i landet.  </a:t>
            </a:r>
          </a:p>
          <a:p>
            <a:endParaRPr lang="sv-SE" dirty="0"/>
          </a:p>
          <a:p>
            <a:r>
              <a:rPr lang="sv-SE" dirty="0"/>
              <a:t>Utblick i landet och tillbakablick till 2018. För tre år sedan uppgav lite mer än hälften av landets kommuner att de hade arkitekturstrategier eller pågående arbete alt skulle påbörja ett arbete. </a:t>
            </a:r>
          </a:p>
        </p:txBody>
      </p:sp>
      <p:sp>
        <p:nvSpPr>
          <p:cNvPr id="4" name="Platshållare för bildnummer 3"/>
          <p:cNvSpPr>
            <a:spLocks noGrp="1"/>
          </p:cNvSpPr>
          <p:nvPr>
            <p:ph type="sldNum" sz="quarter" idx="5"/>
          </p:nvPr>
        </p:nvSpPr>
        <p:spPr/>
        <p:txBody>
          <a:bodyPr/>
          <a:lstStyle/>
          <a:p>
            <a:fld id="{7941BF91-1D0F-4A60-A5A8-32C38ABF9B04}" type="slidenum">
              <a:rPr lang="sv-SE" smtClean="0"/>
              <a:t>11</a:t>
            </a:fld>
            <a:endParaRPr lang="sv-SE"/>
          </a:p>
        </p:txBody>
      </p:sp>
    </p:spTree>
    <p:extLst>
      <p:ext uri="{BB962C8B-B14F-4D97-AF65-F5344CB8AC3E}">
        <p14:creationId xmlns:p14="http://schemas.microsoft.com/office/powerpoint/2010/main" val="2945217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Definitionen var att en kommun inte skriva” </a:t>
            </a:r>
            <a:r>
              <a:rPr lang="sv-SE" i="1" dirty="0"/>
              <a:t>ska ha höga krav på arkitekturen</a:t>
            </a:r>
            <a:r>
              <a:rPr lang="sv-SE" dirty="0"/>
              <a:t>” utan måste vara mer konkret hur detta ska ske rent praktiskt genom att beskriva arbetsprocesser för detta eller gå in på konkreta exempel på egenskaper på bebyggelse i form av: Volymer, färg, material </a:t>
            </a:r>
            <a:r>
              <a:rPr lang="sv-SE" dirty="0" err="1"/>
              <a:t>etc</a:t>
            </a:r>
            <a:endParaRPr lang="sv-SE" dirty="0"/>
          </a:p>
        </p:txBody>
      </p:sp>
      <p:sp>
        <p:nvSpPr>
          <p:cNvPr id="4" name="Platshållare för bildnummer 3"/>
          <p:cNvSpPr>
            <a:spLocks noGrp="1"/>
          </p:cNvSpPr>
          <p:nvPr>
            <p:ph type="sldNum" sz="quarter" idx="5"/>
          </p:nvPr>
        </p:nvSpPr>
        <p:spPr/>
        <p:txBody>
          <a:bodyPr/>
          <a:lstStyle/>
          <a:p>
            <a:fld id="{7941BF91-1D0F-4A60-A5A8-32C38ABF9B04}" type="slidenum">
              <a:rPr lang="sv-SE" smtClean="0"/>
              <a:t>12</a:t>
            </a:fld>
            <a:endParaRPr lang="sv-SE"/>
          </a:p>
        </p:txBody>
      </p:sp>
    </p:spTree>
    <p:extLst>
      <p:ext uri="{BB962C8B-B14F-4D97-AF65-F5344CB8AC3E}">
        <p14:creationId xmlns:p14="http://schemas.microsoft.com/office/powerpoint/2010/main" val="1215839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Så här såg läget ut i länet enligt rapportens definition på arkitekturstrategi: Arbete pågår; Örnsköldsvik och Härnösands kommuner. Sollefteå avsåg ej att påbörja ett sådant arbete. Timrå och Sundsvall uppgav att de har policys men man har inte funnit underlag för det. Ånge och Kramfors hade inte besvarat enkäten. </a:t>
            </a:r>
          </a:p>
        </p:txBody>
      </p:sp>
      <p:sp>
        <p:nvSpPr>
          <p:cNvPr id="4" name="Platshållare för bildnummer 3"/>
          <p:cNvSpPr>
            <a:spLocks noGrp="1"/>
          </p:cNvSpPr>
          <p:nvPr>
            <p:ph type="sldNum" sz="quarter" idx="5"/>
          </p:nvPr>
        </p:nvSpPr>
        <p:spPr/>
        <p:txBody>
          <a:bodyPr/>
          <a:lstStyle/>
          <a:p>
            <a:fld id="{7941BF91-1D0F-4A60-A5A8-32C38ABF9B04}" type="slidenum">
              <a:rPr lang="sv-SE" smtClean="0"/>
              <a:t>13</a:t>
            </a:fld>
            <a:endParaRPr lang="sv-SE"/>
          </a:p>
        </p:txBody>
      </p:sp>
    </p:spTree>
    <p:extLst>
      <p:ext uri="{BB962C8B-B14F-4D97-AF65-F5344CB8AC3E}">
        <p14:creationId xmlns:p14="http://schemas.microsoft.com/office/powerpoint/2010/main" val="956996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Båda är vägledande dokument som ska underlätta för aktörer från fastighetsutvecklare till handläggning av detaljplaner och bygglov. </a:t>
            </a:r>
          </a:p>
        </p:txBody>
      </p:sp>
      <p:sp>
        <p:nvSpPr>
          <p:cNvPr id="4" name="Platshållare för bildnummer 3"/>
          <p:cNvSpPr>
            <a:spLocks noGrp="1"/>
          </p:cNvSpPr>
          <p:nvPr>
            <p:ph type="sldNum" sz="quarter" idx="5"/>
          </p:nvPr>
        </p:nvSpPr>
        <p:spPr/>
        <p:txBody>
          <a:bodyPr/>
          <a:lstStyle/>
          <a:p>
            <a:fld id="{7941BF91-1D0F-4A60-A5A8-32C38ABF9B04}" type="slidenum">
              <a:rPr lang="sv-SE" smtClean="0"/>
              <a:t>14</a:t>
            </a:fld>
            <a:endParaRPr lang="sv-SE"/>
          </a:p>
        </p:txBody>
      </p:sp>
    </p:spTree>
    <p:extLst>
      <p:ext uri="{BB962C8B-B14F-4D97-AF65-F5344CB8AC3E}">
        <p14:creationId xmlns:p14="http://schemas.microsoft.com/office/powerpoint/2010/main" val="2276499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v-SE" sz="1200" b="0" i="0" kern="1200" dirty="0">
                <a:solidFill>
                  <a:schemeClr val="tx1"/>
                </a:solidFill>
                <a:effectLst/>
                <a:latin typeface="+mn-lt"/>
                <a:ea typeface="+mn-ea"/>
                <a:cs typeface="+mn-cs"/>
              </a:rPr>
              <a:t>Ett stort behov har flera kommuner sett av att formulera arkitekturstrategier för landsbygden, ge råd i tidiga skeden, innan förhandsbesked åt privatpersoner. Andra dokument exemplet från Örebro diskuterar landsbygden på en helt annan skala. Strategin ”Arkitektur och byggande i Örebro kommun” är en konkretisering av kommunens översiktsplan med arkitektur och byggande i fokus. </a:t>
            </a:r>
          </a:p>
          <a:p>
            <a:pPr fontAlgn="base"/>
            <a:endParaRPr lang="sv-SE" sz="1200" b="0" i="0" kern="1200" dirty="0">
              <a:solidFill>
                <a:schemeClr val="tx1"/>
              </a:solidFill>
              <a:effectLst/>
              <a:latin typeface="+mn-lt"/>
              <a:ea typeface="+mn-ea"/>
              <a:cs typeface="+mn-cs"/>
            </a:endParaRPr>
          </a:p>
          <a:p>
            <a:pPr fontAlgn="base"/>
            <a:r>
              <a:rPr lang="sv-SE" sz="1200" b="0" i="0" kern="1200" dirty="0">
                <a:solidFill>
                  <a:schemeClr val="tx1"/>
                </a:solidFill>
                <a:effectLst/>
                <a:latin typeface="+mn-lt"/>
                <a:ea typeface="+mn-ea"/>
                <a:cs typeface="+mn-cs"/>
              </a:rPr>
              <a:t>Örebro är en expansiv kommun som vill möjliggöra nya mindre orter på landsbygden och beskriver detta samt förhållningssättet på andra platser. </a:t>
            </a:r>
          </a:p>
        </p:txBody>
      </p:sp>
      <p:sp>
        <p:nvSpPr>
          <p:cNvPr id="4" name="Platshållare för bildnummer 3"/>
          <p:cNvSpPr>
            <a:spLocks noGrp="1"/>
          </p:cNvSpPr>
          <p:nvPr>
            <p:ph type="sldNum" sz="quarter" idx="5"/>
          </p:nvPr>
        </p:nvSpPr>
        <p:spPr/>
        <p:txBody>
          <a:bodyPr/>
          <a:lstStyle/>
          <a:p>
            <a:fld id="{7941BF91-1D0F-4A60-A5A8-32C38ABF9B04}" type="slidenum">
              <a:rPr lang="sv-SE" smtClean="0"/>
              <a:t>15</a:t>
            </a:fld>
            <a:endParaRPr lang="sv-SE"/>
          </a:p>
        </p:txBody>
      </p:sp>
    </p:spTree>
    <p:extLst>
      <p:ext uri="{BB962C8B-B14F-4D97-AF65-F5344CB8AC3E}">
        <p14:creationId xmlns:p14="http://schemas.microsoft.com/office/powerpoint/2010/main" val="1262741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v-SE" dirty="0"/>
              <a:t>Den allra minsta arkitekturstrategin är den på 8 sidor från kommunerna Avesta, Norberg och Fagersta. Den framhålls i sin enkelhet av just Boverket som ett exempel på hur små kommuner kan jobba med gestaltningsfrågorna.</a:t>
            </a:r>
            <a:br>
              <a:rPr lang="sv-SE" dirty="0"/>
            </a:br>
            <a:br>
              <a:rPr lang="sv-SE" dirty="0"/>
            </a:br>
            <a:r>
              <a:rPr lang="sv-SE" dirty="0"/>
              <a:t>Där är arbetet med miljö-, plan- och byggfrågor samordnat i den gemensamma Västmanland-Dalarna miljö- och byggförvaltning och man har även en gemensam nämnd för de tre kommunerna. </a:t>
            </a:r>
            <a:r>
              <a:rPr lang="sv-SE" sz="1200" b="0" i="0" kern="1200" dirty="0">
                <a:solidFill>
                  <a:schemeClr val="tx1"/>
                </a:solidFill>
                <a:effectLst/>
                <a:latin typeface="+mn-lt"/>
                <a:ea typeface="+mn-ea"/>
                <a:cs typeface="+mn-cs"/>
              </a:rPr>
              <a:t>Skriften "Bygga på landet" är beslutad av den gemensamma miljö- och byggnadsnämnden och riktar sig till invånare i kommunerna som planerar att bygga nytt eller bygga om. </a:t>
            </a:r>
            <a:endParaRPr lang="sv-SE" dirty="0"/>
          </a:p>
        </p:txBody>
      </p:sp>
      <p:sp>
        <p:nvSpPr>
          <p:cNvPr id="4" name="Platshållare för bildnummer 3"/>
          <p:cNvSpPr>
            <a:spLocks noGrp="1"/>
          </p:cNvSpPr>
          <p:nvPr>
            <p:ph type="sldNum" sz="quarter" idx="5"/>
          </p:nvPr>
        </p:nvSpPr>
        <p:spPr/>
        <p:txBody>
          <a:bodyPr/>
          <a:lstStyle/>
          <a:p>
            <a:fld id="{7941BF91-1D0F-4A60-A5A8-32C38ABF9B04}" type="slidenum">
              <a:rPr lang="sv-SE" smtClean="0"/>
              <a:t>16</a:t>
            </a:fld>
            <a:endParaRPr lang="sv-SE"/>
          </a:p>
        </p:txBody>
      </p:sp>
    </p:spTree>
    <p:extLst>
      <p:ext uri="{BB962C8B-B14F-4D97-AF65-F5344CB8AC3E}">
        <p14:creationId xmlns:p14="http://schemas.microsoft.com/office/powerpoint/2010/main" val="4140335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v-SE" dirty="0"/>
              <a:t>Översiktsplanens luddiga skrivning behövde konkretiseras</a:t>
            </a:r>
          </a:p>
        </p:txBody>
      </p:sp>
      <p:sp>
        <p:nvSpPr>
          <p:cNvPr id="4" name="Platshållare för bildnummer 3"/>
          <p:cNvSpPr>
            <a:spLocks noGrp="1"/>
          </p:cNvSpPr>
          <p:nvPr>
            <p:ph type="sldNum" sz="quarter" idx="5"/>
          </p:nvPr>
        </p:nvSpPr>
        <p:spPr/>
        <p:txBody>
          <a:bodyPr/>
          <a:lstStyle/>
          <a:p>
            <a:fld id="{7941BF91-1D0F-4A60-A5A8-32C38ABF9B04}" type="slidenum">
              <a:rPr lang="sv-SE" smtClean="0"/>
              <a:t>17</a:t>
            </a:fld>
            <a:endParaRPr lang="sv-SE"/>
          </a:p>
        </p:txBody>
      </p:sp>
    </p:spTree>
    <p:extLst>
      <p:ext uri="{BB962C8B-B14F-4D97-AF65-F5344CB8AC3E}">
        <p14:creationId xmlns:p14="http://schemas.microsoft.com/office/powerpoint/2010/main" val="3043770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Flera av byarna i kommunerna har bedömts ha högt kulturhistoriskt värde och ett flertal är även klassade som riksintresse för kulturmiljövården. För vissa av områdena finns äldre kulturmiljöprogram men dessa fokuserar främst på att beskriva bebyggelsens värden. </a:t>
            </a:r>
          </a:p>
          <a:p>
            <a:pPr marL="0" marR="0" lvl="0" indent="0" algn="l" defTabSz="914400" rtl="0" eaLnBrk="1" fontAlgn="base"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Dessa beskrivningar kan vara svåra att använda i lovhandläggningen vid prövning av ändringar. Med vägledningen vill kommunerna sprida kunskap och medvetenhet om hur man kan utforma ny-, till- och ombyggnationer så att de harmoniserar med karaktären i landskapet och ansluter till den form och placering som den befintliga bebyggelsen har</a:t>
            </a:r>
            <a:endParaRPr lang="sv-SE" dirty="0"/>
          </a:p>
        </p:txBody>
      </p:sp>
      <p:sp>
        <p:nvSpPr>
          <p:cNvPr id="4" name="Platshållare för bildnummer 3"/>
          <p:cNvSpPr>
            <a:spLocks noGrp="1"/>
          </p:cNvSpPr>
          <p:nvPr>
            <p:ph type="sldNum" sz="quarter" idx="5"/>
          </p:nvPr>
        </p:nvSpPr>
        <p:spPr/>
        <p:txBody>
          <a:bodyPr/>
          <a:lstStyle/>
          <a:p>
            <a:fld id="{7941BF91-1D0F-4A60-A5A8-32C38ABF9B04}" type="slidenum">
              <a:rPr lang="sv-SE" smtClean="0"/>
              <a:t>18</a:t>
            </a:fld>
            <a:endParaRPr lang="sv-SE"/>
          </a:p>
        </p:txBody>
      </p:sp>
    </p:spTree>
    <p:extLst>
      <p:ext uri="{BB962C8B-B14F-4D97-AF65-F5344CB8AC3E}">
        <p14:creationId xmlns:p14="http://schemas.microsoft.com/office/powerpoint/2010/main" val="1702868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sv-SE" dirty="0"/>
              <a:t>Antog vägledningen Bygga på landet 2017 i syfte att uppmuntra till byggande på landsbygden vilket underlättas av klarare besked, snabbare handläggning av bygglov, att ha några ställningstaganden redo.</a:t>
            </a:r>
          </a:p>
          <a:p>
            <a:pPr fontAlgn="base"/>
            <a:endParaRPr lang="sv-SE" sz="1200" b="0" i="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7941BF91-1D0F-4A60-A5A8-32C38ABF9B04}" type="slidenum">
              <a:rPr lang="sv-SE" smtClean="0"/>
              <a:t>19</a:t>
            </a:fld>
            <a:endParaRPr lang="sv-SE"/>
          </a:p>
        </p:txBody>
      </p:sp>
    </p:spTree>
    <p:extLst>
      <p:ext uri="{BB962C8B-B14F-4D97-AF65-F5344CB8AC3E}">
        <p14:creationId xmlns:p14="http://schemas.microsoft.com/office/powerpoint/2010/main" val="4094536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Finns det ett behov av arkitekturstrategier som ger råd och riktlinjer för att bygga nytt på landsbygden i Västernorrlands län?</a:t>
            </a:r>
            <a:r>
              <a:rPr lang="sv-SE" sz="1200" b="0" i="0" kern="1200" dirty="0">
                <a:solidFill>
                  <a:schemeClr val="tx1"/>
                </a:solidFill>
                <a:effectLst/>
                <a:latin typeface="+mn-lt"/>
                <a:ea typeface="+mn-ea"/>
                <a:cs typeface="+mn-cs"/>
              </a:rPr>
              <a:t> Vilka behov ser ni?</a:t>
            </a:r>
            <a:endParaRPr lang="sv-SE" dirty="0"/>
          </a:p>
        </p:txBody>
      </p:sp>
      <p:sp>
        <p:nvSpPr>
          <p:cNvPr id="4" name="Platshållare för bildnummer 3"/>
          <p:cNvSpPr>
            <a:spLocks noGrp="1"/>
          </p:cNvSpPr>
          <p:nvPr>
            <p:ph type="sldNum" sz="quarter" idx="5"/>
          </p:nvPr>
        </p:nvSpPr>
        <p:spPr/>
        <p:txBody>
          <a:bodyPr/>
          <a:lstStyle/>
          <a:p>
            <a:fld id="{7941BF91-1D0F-4A60-A5A8-32C38ABF9B04}" type="slidenum">
              <a:rPr lang="sv-SE" smtClean="0"/>
              <a:t>2</a:t>
            </a:fld>
            <a:endParaRPr lang="sv-SE"/>
          </a:p>
        </p:txBody>
      </p:sp>
    </p:spTree>
    <p:extLst>
      <p:ext uri="{BB962C8B-B14F-4D97-AF65-F5344CB8AC3E}">
        <p14:creationId xmlns:p14="http://schemas.microsoft.com/office/powerpoint/2010/main" val="3204644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Syftet med vägledningen är att personer som funderar på att bygga något ska få ta del av rekommendationerna tidigt i planeringsprocessen. Då kan de välja hustyp med stöd av de råd och tips på utformning och placering som finns. Allra bäst är det om den som ska bygga kan ta del av rekommendationerna redan innan de lämnar in sin bygglovsansökan. Om de får med sig råden redan inför ett förhandsbesked finns mer utrymme att fundera över utseende och hustyp innan det slutgiltiga beslutet tas. </a:t>
            </a:r>
          </a:p>
        </p:txBody>
      </p:sp>
      <p:sp>
        <p:nvSpPr>
          <p:cNvPr id="4" name="Platshållare för bildnummer 3"/>
          <p:cNvSpPr>
            <a:spLocks noGrp="1"/>
          </p:cNvSpPr>
          <p:nvPr>
            <p:ph type="sldNum" sz="quarter" idx="5"/>
          </p:nvPr>
        </p:nvSpPr>
        <p:spPr/>
        <p:txBody>
          <a:bodyPr/>
          <a:lstStyle/>
          <a:p>
            <a:fld id="{7941BF91-1D0F-4A60-A5A8-32C38ABF9B04}" type="slidenum">
              <a:rPr lang="sv-SE" smtClean="0"/>
              <a:t>20</a:t>
            </a:fld>
            <a:endParaRPr lang="sv-SE"/>
          </a:p>
        </p:txBody>
      </p:sp>
    </p:spTree>
    <p:extLst>
      <p:ext uri="{BB962C8B-B14F-4D97-AF65-F5344CB8AC3E}">
        <p14:creationId xmlns:p14="http://schemas.microsoft.com/office/powerpoint/2010/main" val="1605717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v-SE" sz="1200" b="0" i="0" kern="1200" dirty="0">
                <a:solidFill>
                  <a:schemeClr val="tx1"/>
                </a:solidFill>
                <a:effectLst/>
                <a:latin typeface="+mn-lt"/>
                <a:ea typeface="+mn-ea"/>
                <a:cs typeface="+mn-cs"/>
              </a:rPr>
              <a:t>Den beskriver hur det kan ske genom lämplig lokalisering av en byggnad i landskapet och på tomten, genom att exempelvis placera den som ett komplement till befintlig bebyggelse, i ett skogsbryn eller vid en bergknalle. Här ges även rekommendationer kring husets proportioner samt val av material, färg och detaljer. </a:t>
            </a:r>
          </a:p>
        </p:txBody>
      </p:sp>
      <p:sp>
        <p:nvSpPr>
          <p:cNvPr id="4" name="Platshållare för bildnummer 3"/>
          <p:cNvSpPr>
            <a:spLocks noGrp="1"/>
          </p:cNvSpPr>
          <p:nvPr>
            <p:ph type="sldNum" sz="quarter" idx="5"/>
          </p:nvPr>
        </p:nvSpPr>
        <p:spPr/>
        <p:txBody>
          <a:bodyPr/>
          <a:lstStyle/>
          <a:p>
            <a:fld id="{7941BF91-1D0F-4A60-A5A8-32C38ABF9B04}" type="slidenum">
              <a:rPr lang="sv-SE" smtClean="0"/>
              <a:t>21</a:t>
            </a:fld>
            <a:endParaRPr lang="sv-SE"/>
          </a:p>
        </p:txBody>
      </p:sp>
    </p:spTree>
    <p:extLst>
      <p:ext uri="{BB962C8B-B14F-4D97-AF65-F5344CB8AC3E}">
        <p14:creationId xmlns:p14="http://schemas.microsoft.com/office/powerpoint/2010/main" val="1354803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När det gällde utformningen av vägledningen hämtades inspiration från andra likande dokument, det blev en kortfattad vägledning med slutsatser i punktform och som med hjälp av bilder och illustrationer fokuserar på att lyfta positiva och bra exempel på sådant som fungerar. </a:t>
            </a:r>
          </a:p>
        </p:txBody>
      </p:sp>
      <p:sp>
        <p:nvSpPr>
          <p:cNvPr id="4" name="Platshållare för bildnummer 3"/>
          <p:cNvSpPr>
            <a:spLocks noGrp="1"/>
          </p:cNvSpPr>
          <p:nvPr>
            <p:ph type="sldNum" sz="quarter" idx="5"/>
          </p:nvPr>
        </p:nvSpPr>
        <p:spPr/>
        <p:txBody>
          <a:bodyPr/>
          <a:lstStyle/>
          <a:p>
            <a:fld id="{7941BF91-1D0F-4A60-A5A8-32C38ABF9B04}" type="slidenum">
              <a:rPr lang="sv-SE" smtClean="0"/>
              <a:t>22</a:t>
            </a:fld>
            <a:endParaRPr lang="sv-SE"/>
          </a:p>
        </p:txBody>
      </p:sp>
    </p:spTree>
    <p:extLst>
      <p:ext uri="{BB962C8B-B14F-4D97-AF65-F5344CB8AC3E}">
        <p14:creationId xmlns:p14="http://schemas.microsoft.com/office/powerpoint/2010/main" val="3041959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Det betyder inte att det nya behöver byggas på gammalt vis utan att man kan skapa något modernt och samtida men med utgångspunkt i vägledningen.</a:t>
            </a:r>
          </a:p>
          <a:p>
            <a:pPr fontAlgn="base"/>
            <a:endParaRPr lang="sv-SE" sz="1200" b="0" i="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7941BF91-1D0F-4A60-A5A8-32C38ABF9B04}" type="slidenum">
              <a:rPr lang="sv-SE" smtClean="0"/>
              <a:t>23</a:t>
            </a:fld>
            <a:endParaRPr lang="sv-SE"/>
          </a:p>
        </p:txBody>
      </p:sp>
    </p:spTree>
    <p:extLst>
      <p:ext uri="{BB962C8B-B14F-4D97-AF65-F5344CB8AC3E}">
        <p14:creationId xmlns:p14="http://schemas.microsoft.com/office/powerpoint/2010/main" val="547731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finns fler arkitekturprogram som är mer detaljerade och rika i sitt innehåll som man kan hitta mer inspiration till. </a:t>
            </a:r>
          </a:p>
        </p:txBody>
      </p:sp>
      <p:sp>
        <p:nvSpPr>
          <p:cNvPr id="4" name="Platshållare för bildnummer 3"/>
          <p:cNvSpPr>
            <a:spLocks noGrp="1"/>
          </p:cNvSpPr>
          <p:nvPr>
            <p:ph type="sldNum" sz="quarter" idx="5"/>
          </p:nvPr>
        </p:nvSpPr>
        <p:spPr/>
        <p:txBody>
          <a:bodyPr/>
          <a:lstStyle/>
          <a:p>
            <a:fld id="{7941BF91-1D0F-4A60-A5A8-32C38ABF9B04}" type="slidenum">
              <a:rPr lang="sv-SE" smtClean="0"/>
              <a:t>24</a:t>
            </a:fld>
            <a:endParaRPr lang="sv-SE"/>
          </a:p>
        </p:txBody>
      </p:sp>
    </p:spTree>
    <p:extLst>
      <p:ext uri="{BB962C8B-B14F-4D97-AF65-F5344CB8AC3E}">
        <p14:creationId xmlns:p14="http://schemas.microsoft.com/office/powerpoint/2010/main" val="1516019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Räcker de kommunala verktygen översiktsplan, tematiskt tillägg i form av kulturmiljöplan eller arbetet med områdesbestämmelser?</a:t>
            </a:r>
          </a:p>
          <a:p>
            <a:r>
              <a:rPr lang="sv-SE" dirty="0"/>
              <a:t>Finns det ett behov av råd och riktlinjer för att bygga nytt på landsbygden i Västernorrlands län?</a:t>
            </a:r>
            <a:r>
              <a:rPr lang="sv-SE" sz="1200" b="0" i="0" kern="1200" dirty="0">
                <a:solidFill>
                  <a:schemeClr val="tx1"/>
                </a:solidFill>
                <a:effectLst/>
                <a:latin typeface="+mn-lt"/>
                <a:ea typeface="+mn-ea"/>
                <a:cs typeface="+mn-cs"/>
              </a:rPr>
              <a:t> Vilka behov ser ni av kommunalt antagna strategier för att arbeta med de här frågorna? </a:t>
            </a:r>
            <a:endParaRPr lang="sv-SE" dirty="0"/>
          </a:p>
        </p:txBody>
      </p:sp>
      <p:sp>
        <p:nvSpPr>
          <p:cNvPr id="4" name="Platshållare för bildnummer 3"/>
          <p:cNvSpPr>
            <a:spLocks noGrp="1"/>
          </p:cNvSpPr>
          <p:nvPr>
            <p:ph type="sldNum" sz="quarter" idx="5"/>
          </p:nvPr>
        </p:nvSpPr>
        <p:spPr/>
        <p:txBody>
          <a:bodyPr/>
          <a:lstStyle/>
          <a:p>
            <a:fld id="{7941BF91-1D0F-4A60-A5A8-32C38ABF9B04}" type="slidenum">
              <a:rPr lang="sv-SE" smtClean="0"/>
              <a:t>25</a:t>
            </a:fld>
            <a:endParaRPr lang="sv-SE"/>
          </a:p>
        </p:txBody>
      </p:sp>
    </p:spTree>
    <p:extLst>
      <p:ext uri="{BB962C8B-B14F-4D97-AF65-F5344CB8AC3E}">
        <p14:creationId xmlns:p14="http://schemas.microsoft.com/office/powerpoint/2010/main" val="29680913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Räcker de kommunala verktygen översiktsplan, tematiskt tillägg i form av kulturmiljöplan eller arbetet med områdesbestämmelser?</a:t>
            </a:r>
          </a:p>
          <a:p>
            <a:r>
              <a:rPr lang="sv-SE" dirty="0"/>
              <a:t>Finns det ett behov av arkitekturstrategier som ger råd och riktlinjer för att bygga nytt på landsbygden i Västernorrlands län?</a:t>
            </a:r>
            <a:r>
              <a:rPr lang="sv-SE" sz="1200" b="0" i="0" kern="1200" dirty="0">
                <a:solidFill>
                  <a:schemeClr val="tx1"/>
                </a:solidFill>
                <a:effectLst/>
                <a:latin typeface="+mn-lt"/>
                <a:ea typeface="+mn-ea"/>
                <a:cs typeface="+mn-cs"/>
              </a:rPr>
              <a:t> Vilka behov ser ni?</a:t>
            </a:r>
            <a:endParaRPr lang="sv-SE" dirty="0"/>
          </a:p>
        </p:txBody>
      </p:sp>
      <p:sp>
        <p:nvSpPr>
          <p:cNvPr id="4" name="Platshållare för bildnummer 3"/>
          <p:cNvSpPr>
            <a:spLocks noGrp="1"/>
          </p:cNvSpPr>
          <p:nvPr>
            <p:ph type="sldNum" sz="quarter" idx="5"/>
          </p:nvPr>
        </p:nvSpPr>
        <p:spPr/>
        <p:txBody>
          <a:bodyPr/>
          <a:lstStyle/>
          <a:p>
            <a:fld id="{7941BF91-1D0F-4A60-A5A8-32C38ABF9B04}" type="slidenum">
              <a:rPr lang="sv-SE" smtClean="0"/>
              <a:t>26</a:t>
            </a:fld>
            <a:endParaRPr lang="sv-SE"/>
          </a:p>
        </p:txBody>
      </p:sp>
    </p:spTree>
    <p:extLst>
      <p:ext uri="{BB962C8B-B14F-4D97-AF65-F5344CB8AC3E}">
        <p14:creationId xmlns:p14="http://schemas.microsoft.com/office/powerpoint/2010/main" val="2743222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Jag tänkte kort presentera den kommunala verktygslådan där dessa frågorna kan konkretiseras.</a:t>
            </a:r>
            <a:br>
              <a:rPr lang="sv-SE" dirty="0"/>
            </a:br>
            <a:br>
              <a:rPr lang="sv-SE" dirty="0"/>
            </a:br>
            <a:endParaRPr lang="sv-SE" dirty="0"/>
          </a:p>
        </p:txBody>
      </p:sp>
      <p:sp>
        <p:nvSpPr>
          <p:cNvPr id="4" name="Platshållare för bildnummer 3"/>
          <p:cNvSpPr>
            <a:spLocks noGrp="1"/>
          </p:cNvSpPr>
          <p:nvPr>
            <p:ph type="sldNum" sz="quarter" idx="5"/>
          </p:nvPr>
        </p:nvSpPr>
        <p:spPr/>
        <p:txBody>
          <a:bodyPr/>
          <a:lstStyle/>
          <a:p>
            <a:fld id="{7941BF91-1D0F-4A60-A5A8-32C38ABF9B04}" type="slidenum">
              <a:rPr lang="sv-SE" smtClean="0"/>
              <a:t>3</a:t>
            </a:fld>
            <a:endParaRPr lang="sv-SE"/>
          </a:p>
        </p:txBody>
      </p:sp>
    </p:spTree>
    <p:extLst>
      <p:ext uri="{BB962C8B-B14F-4D97-AF65-F5344CB8AC3E}">
        <p14:creationId xmlns:p14="http://schemas.microsoft.com/office/powerpoint/2010/main" val="4077258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Kommuner har ett viktigt ansvar för hur våra livsmiljöer utformas och gestaltas och sätter kraven som inte är byggnadstekniska såsom krav på konstruktioner, minimimått. Men var det byggs, volymer, samband med natur och infrastruktur och sambanden människor emellan som byggnadskulturen stödjer, det levererar kommunernas planering och handläggning av bygglov.</a:t>
            </a:r>
          </a:p>
          <a:p>
            <a:endParaRPr lang="sv-SE" dirty="0"/>
          </a:p>
          <a:p>
            <a:endParaRPr lang="sv-SE" dirty="0"/>
          </a:p>
        </p:txBody>
      </p:sp>
      <p:sp>
        <p:nvSpPr>
          <p:cNvPr id="4" name="Platshållare för bildnummer 3"/>
          <p:cNvSpPr>
            <a:spLocks noGrp="1"/>
          </p:cNvSpPr>
          <p:nvPr>
            <p:ph type="sldNum" sz="quarter" idx="5"/>
          </p:nvPr>
        </p:nvSpPr>
        <p:spPr/>
        <p:txBody>
          <a:bodyPr/>
          <a:lstStyle/>
          <a:p>
            <a:fld id="{7941BF91-1D0F-4A60-A5A8-32C38ABF9B04}" type="slidenum">
              <a:rPr lang="sv-SE" smtClean="0"/>
              <a:t>4</a:t>
            </a:fld>
            <a:endParaRPr lang="sv-SE"/>
          </a:p>
        </p:txBody>
      </p:sp>
    </p:spTree>
    <p:extLst>
      <p:ext uri="{BB962C8B-B14F-4D97-AF65-F5344CB8AC3E}">
        <p14:creationId xmlns:p14="http://schemas.microsoft.com/office/powerpoint/2010/main" val="2163655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err="1">
                <a:solidFill>
                  <a:schemeClr val="tx1"/>
                </a:solidFill>
                <a:effectLst/>
                <a:latin typeface="+mn-lt"/>
                <a:ea typeface="+mn-ea"/>
                <a:cs typeface="+mn-cs"/>
              </a:rPr>
              <a:t>PDet</a:t>
            </a:r>
            <a:r>
              <a:rPr lang="sv-SE" sz="1200" kern="1200" dirty="0">
                <a:solidFill>
                  <a:schemeClr val="tx1"/>
                </a:solidFill>
                <a:effectLst/>
                <a:latin typeface="+mn-lt"/>
                <a:ea typeface="+mn-ea"/>
                <a:cs typeface="+mn-cs"/>
              </a:rPr>
              <a:t> är av stor vikt för skyddet av särskilt värdefulla byggnader och områden enligt 8 kap. 13 § PBL att dessa i största möjliga mån pekas ut på en karta. Denna karta blir ofta det redskap som används i praktiken för att handläggare, företag och privatpersoner ska känna till vad som skyddas av bestämmelsen, eftersom de flesta saknar kompetens för att själva kunna göra denna bedömning. Detta görs också till stor del i ett  </a:t>
            </a:r>
            <a:r>
              <a:rPr lang="sv-SE" sz="1200" b="1" kern="1200" dirty="0">
                <a:solidFill>
                  <a:schemeClr val="tx1"/>
                </a:solidFill>
                <a:effectLst/>
                <a:latin typeface="+mn-lt"/>
                <a:ea typeface="+mn-ea"/>
                <a:cs typeface="+mn-cs"/>
              </a:rPr>
              <a:t>kulturmiljöplan. </a:t>
            </a:r>
            <a:r>
              <a:rPr lang="sv-SE" sz="1200" kern="1200" dirty="0">
                <a:solidFill>
                  <a:schemeClr val="tx1"/>
                </a:solidFill>
                <a:effectLst/>
                <a:latin typeface="+mn-lt"/>
                <a:ea typeface="+mn-ea"/>
                <a:cs typeface="+mn-cs"/>
              </a:rPr>
              <a:t>Det blir mycket viktigt eftersom det utöver det som regleras i paragrafen även påverkar lovplikten för vissa åtgärder. Det är samtidigt viktigt att det framgår att även andra byggnader eller områden som inte visas på kartan kan omfattas av bestämmelsen.</a:t>
            </a:r>
          </a:p>
          <a:p>
            <a:r>
              <a:rPr lang="sv-SE" sz="1200" kern="1200" dirty="0">
                <a:solidFill>
                  <a:schemeClr val="tx1"/>
                </a:solidFill>
                <a:effectLst/>
                <a:latin typeface="+mn-lt"/>
                <a:ea typeface="+mn-ea"/>
                <a:cs typeface="+mn-cs"/>
              </a:rPr>
              <a:t> </a:t>
            </a:r>
          </a:p>
          <a:p>
            <a:endParaRPr lang="sv-SE" dirty="0"/>
          </a:p>
        </p:txBody>
      </p:sp>
      <p:sp>
        <p:nvSpPr>
          <p:cNvPr id="4" name="Platshållare för bildnummer 3"/>
          <p:cNvSpPr>
            <a:spLocks noGrp="1"/>
          </p:cNvSpPr>
          <p:nvPr>
            <p:ph type="sldNum" sz="quarter" idx="5"/>
          </p:nvPr>
        </p:nvSpPr>
        <p:spPr/>
        <p:txBody>
          <a:bodyPr/>
          <a:lstStyle/>
          <a:p>
            <a:fld id="{7941BF91-1D0F-4A60-A5A8-32C38ABF9B04}" type="slidenum">
              <a:rPr lang="sv-SE" smtClean="0"/>
              <a:t>5</a:t>
            </a:fld>
            <a:endParaRPr lang="sv-SE"/>
          </a:p>
        </p:txBody>
      </p:sp>
    </p:spTree>
    <p:extLst>
      <p:ext uri="{BB962C8B-B14F-4D97-AF65-F5344CB8AC3E}">
        <p14:creationId xmlns:p14="http://schemas.microsoft.com/office/powerpoint/2010/main" val="3410551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Ett bra sätt att skydda särskilt kulturhistoriskt värdefulla områden och byggnader, men även andra värdefulla områden, är att införa områdesbestämmelser. Detta är troligtvis det mest effektiva skyddet i förhållande till insatsen för att bevara ett områdes karaktär, och ger bra vägledning för både handläggare och fastighetsägare inom området.</a:t>
            </a:r>
          </a:p>
          <a:p>
            <a:endParaRPr lang="sv-SE" dirty="0"/>
          </a:p>
        </p:txBody>
      </p:sp>
      <p:sp>
        <p:nvSpPr>
          <p:cNvPr id="4" name="Platshållare för bildnummer 3"/>
          <p:cNvSpPr>
            <a:spLocks noGrp="1"/>
          </p:cNvSpPr>
          <p:nvPr>
            <p:ph type="sldNum" sz="quarter" idx="5"/>
          </p:nvPr>
        </p:nvSpPr>
        <p:spPr/>
        <p:txBody>
          <a:bodyPr/>
          <a:lstStyle/>
          <a:p>
            <a:fld id="{7941BF91-1D0F-4A60-A5A8-32C38ABF9B04}" type="slidenum">
              <a:rPr lang="sv-SE" smtClean="0"/>
              <a:t>6</a:t>
            </a:fld>
            <a:endParaRPr lang="sv-SE"/>
          </a:p>
        </p:txBody>
      </p:sp>
    </p:spTree>
    <p:extLst>
      <p:ext uri="{BB962C8B-B14F-4D97-AF65-F5344CB8AC3E}">
        <p14:creationId xmlns:p14="http://schemas.microsoft.com/office/powerpoint/2010/main" val="3600258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Ett annat grepp är att ta fram en arkitekturstrategi för landsbygden som beskriver hur nybyggnation och ombyggnation bör gestaltas för att passa in i det omgivande landskapet. </a:t>
            </a:r>
          </a:p>
          <a:p>
            <a:endParaRPr lang="sv-SE" dirty="0"/>
          </a:p>
        </p:txBody>
      </p:sp>
      <p:sp>
        <p:nvSpPr>
          <p:cNvPr id="4" name="Platshållare för bildnummer 3"/>
          <p:cNvSpPr>
            <a:spLocks noGrp="1"/>
          </p:cNvSpPr>
          <p:nvPr>
            <p:ph type="sldNum" sz="quarter" idx="5"/>
          </p:nvPr>
        </p:nvSpPr>
        <p:spPr/>
        <p:txBody>
          <a:bodyPr/>
          <a:lstStyle/>
          <a:p>
            <a:fld id="{7941BF91-1D0F-4A60-A5A8-32C38ABF9B04}" type="slidenum">
              <a:rPr lang="sv-SE" smtClean="0"/>
              <a:t>7</a:t>
            </a:fld>
            <a:endParaRPr lang="sv-SE"/>
          </a:p>
        </p:txBody>
      </p:sp>
    </p:spTree>
    <p:extLst>
      <p:ext uri="{BB962C8B-B14F-4D97-AF65-F5344CB8AC3E}">
        <p14:creationId xmlns:p14="http://schemas.microsoft.com/office/powerpoint/2010/main" val="1410015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Boverket har som nationell myndighet fått i uppdrag att leda arbetet framåt och håller ihop flera delar av genomförande bland annat Rådet för hållbara städer, olika forsknings utlysningar via FORMA </a:t>
            </a:r>
            <a:r>
              <a:rPr lang="sv-SE" dirty="0" err="1"/>
              <a:t>Vinnova</a:t>
            </a:r>
            <a:r>
              <a:rPr lang="sv-SE" dirty="0"/>
              <a:t>.</a:t>
            </a:r>
          </a:p>
          <a:p>
            <a:r>
              <a:rPr lang="sv-SE" dirty="0"/>
              <a:t>Boverket har även nyligen blivit klar med en vägledning för kommuner och fyllt sin hemsida med en massa matnyttigt: </a:t>
            </a:r>
            <a:r>
              <a:rPr lang="sv-SE" dirty="0" err="1"/>
              <a:t>bla</a:t>
            </a:r>
            <a:r>
              <a:rPr lang="sv-SE" dirty="0"/>
              <a:t> beskriver kopplingarna mellan målen för gestaltad livsmiljö och Plan- och bygglagens krav som ska uppfyllas.</a:t>
            </a:r>
            <a:br>
              <a:rPr lang="sv-SE" dirty="0"/>
            </a:br>
            <a:r>
              <a:rPr lang="sv-SE" dirty="0"/>
              <a:t>Man har även samlat ihop exempel på arkitekturstrategier av olika slag. </a:t>
            </a:r>
          </a:p>
          <a:p>
            <a:endParaRPr lang="sv-SE" dirty="0"/>
          </a:p>
        </p:txBody>
      </p:sp>
      <p:sp>
        <p:nvSpPr>
          <p:cNvPr id="4" name="Platshållare för bildnummer 3"/>
          <p:cNvSpPr>
            <a:spLocks noGrp="1"/>
          </p:cNvSpPr>
          <p:nvPr>
            <p:ph type="sldNum" sz="quarter" idx="5"/>
          </p:nvPr>
        </p:nvSpPr>
        <p:spPr/>
        <p:txBody>
          <a:bodyPr/>
          <a:lstStyle/>
          <a:p>
            <a:fld id="{7941BF91-1D0F-4A60-A5A8-32C38ABF9B04}" type="slidenum">
              <a:rPr lang="sv-SE" smtClean="0"/>
              <a:t>8</a:t>
            </a:fld>
            <a:endParaRPr lang="sv-SE"/>
          </a:p>
        </p:txBody>
      </p:sp>
    </p:spTree>
    <p:extLst>
      <p:ext uri="{BB962C8B-B14F-4D97-AF65-F5344CB8AC3E}">
        <p14:creationId xmlns:p14="http://schemas.microsoft.com/office/powerpoint/2010/main" val="2540973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 I februari 2018 lämnade regeringen en proposition till riksdagen med benämningen Politik för gestaltad livsmiljö. Den nya politiken höja och stimulera arkitekturens status i samhället och i synnerhet i den offentliga sektorn.</a:t>
            </a:r>
          </a:p>
          <a:p>
            <a:r>
              <a:rPr lang="sv-SE" dirty="0"/>
              <a:t> </a:t>
            </a:r>
          </a:p>
          <a:p>
            <a:r>
              <a:rPr lang="sv-SE" dirty="0"/>
              <a:t>Propositionen utgör en nationell arkitekturpolicy där ansvarsfördelningen för gestaltningen förtydligas. Man kan säga att det är en hjälp för att utveckla det som är innebörden av Plan- och bygglagen. Innebörden är att när vi bygger måste vi/ samhället, ha högre ambitioner, om vi ska nå ett hållbart samhälle. </a:t>
            </a:r>
          </a:p>
          <a:p>
            <a:endParaRPr lang="sv-SE" dirty="0"/>
          </a:p>
          <a:p>
            <a:endParaRPr lang="sv-SE" dirty="0"/>
          </a:p>
          <a:p>
            <a:r>
              <a:rPr lang="sv-SE" dirty="0"/>
              <a:t> </a:t>
            </a:r>
            <a:br>
              <a:rPr lang="sv-SE" dirty="0"/>
            </a:br>
            <a:endParaRPr lang="sv-SE" dirty="0"/>
          </a:p>
        </p:txBody>
      </p:sp>
      <p:sp>
        <p:nvSpPr>
          <p:cNvPr id="4" name="Platshållare för bildnummer 3"/>
          <p:cNvSpPr>
            <a:spLocks noGrp="1"/>
          </p:cNvSpPr>
          <p:nvPr>
            <p:ph type="sldNum" sz="quarter" idx="5"/>
          </p:nvPr>
        </p:nvSpPr>
        <p:spPr/>
        <p:txBody>
          <a:bodyPr/>
          <a:lstStyle/>
          <a:p>
            <a:fld id="{7941BF91-1D0F-4A60-A5A8-32C38ABF9B04}" type="slidenum">
              <a:rPr lang="sv-SE" smtClean="0"/>
              <a:t>9</a:t>
            </a:fld>
            <a:endParaRPr lang="sv-SE"/>
          </a:p>
        </p:txBody>
      </p:sp>
    </p:spTree>
    <p:extLst>
      <p:ext uri="{BB962C8B-B14F-4D97-AF65-F5344CB8AC3E}">
        <p14:creationId xmlns:p14="http://schemas.microsoft.com/office/powerpoint/2010/main" val="3728413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mall för rubrikformat</a:t>
            </a:r>
            <a:endParaRPr lang="sv-SE" dirty="0"/>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endParaRPr lang="sv-SE" dirty="0"/>
          </a:p>
        </p:txBody>
      </p:sp>
      <p:sp>
        <p:nvSpPr>
          <p:cNvPr id="4" name="Platshållare för datum 3"/>
          <p:cNvSpPr>
            <a:spLocks noGrp="1"/>
          </p:cNvSpPr>
          <p:nvPr>
            <p:ph type="dt" sz="half" idx="10"/>
          </p:nvPr>
        </p:nvSpPr>
        <p:spPr/>
        <p:txBody>
          <a:bodyPr/>
          <a:lstStyle/>
          <a:p>
            <a:fld id="{7EEAA1CE-43B6-4B31-BF55-E67C54007FF2}" type="datetimeFigureOut">
              <a:rPr lang="sv-SE" smtClean="0"/>
              <a:t>2021-03-25</a:t>
            </a:fld>
            <a:endParaRPr lang="sv-SE"/>
          </a:p>
        </p:txBody>
      </p:sp>
      <p:sp>
        <p:nvSpPr>
          <p:cNvPr id="5" name="Platshållare för sidfot 4"/>
          <p:cNvSpPr>
            <a:spLocks noGrp="1"/>
          </p:cNvSpPr>
          <p:nvPr>
            <p:ph type="ftr" sz="quarter" idx="11"/>
          </p:nvPr>
        </p:nvSpPr>
        <p:spPr>
          <a:xfrm>
            <a:off x="3131840" y="6220180"/>
            <a:ext cx="4680520" cy="365125"/>
          </a:xfrm>
          <a:prstGeom prst="rect">
            <a:avLst/>
          </a:prstGeom>
        </p:spPr>
        <p:txBody>
          <a:bodyPr/>
          <a:lstStyle/>
          <a:p>
            <a:endParaRPr lang="sv-SE"/>
          </a:p>
        </p:txBody>
      </p:sp>
      <p:sp>
        <p:nvSpPr>
          <p:cNvPr id="6" name="Platshållare för bildnummer 5"/>
          <p:cNvSpPr>
            <a:spLocks noGrp="1"/>
          </p:cNvSpPr>
          <p:nvPr>
            <p:ph type="sldNum" sz="quarter" idx="12"/>
          </p:nvPr>
        </p:nvSpPr>
        <p:spPr>
          <a:xfrm>
            <a:off x="6553200" y="6356350"/>
            <a:ext cx="2133600" cy="365125"/>
          </a:xfrm>
          <a:prstGeom prst="rect">
            <a:avLst/>
          </a:prstGeom>
        </p:spPr>
        <p:txBody>
          <a:bodyPr/>
          <a:lstStyle/>
          <a:p>
            <a:fld id="{013AAD38-FF6F-4DD0-B29D-706A6637E843}" type="slidenum">
              <a:rPr lang="sv-SE" smtClean="0"/>
              <a:t>‹#›</a:t>
            </a:fld>
            <a:endParaRPr lang="sv-SE"/>
          </a:p>
        </p:txBody>
      </p:sp>
    </p:spTree>
    <p:extLst>
      <p:ext uri="{BB962C8B-B14F-4D97-AF65-F5344CB8AC3E}">
        <p14:creationId xmlns:p14="http://schemas.microsoft.com/office/powerpoint/2010/main" val="747838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7EEAA1CE-43B6-4B31-BF55-E67C54007FF2}" type="datetimeFigureOut">
              <a:rPr lang="sv-SE" smtClean="0"/>
              <a:t>2021-03-25</a:t>
            </a:fld>
            <a:endParaRPr lang="sv-SE"/>
          </a:p>
        </p:txBody>
      </p:sp>
      <p:sp>
        <p:nvSpPr>
          <p:cNvPr id="5" name="Platshållare för sidfot 4"/>
          <p:cNvSpPr>
            <a:spLocks noGrp="1"/>
          </p:cNvSpPr>
          <p:nvPr>
            <p:ph type="ftr" sz="quarter" idx="11"/>
          </p:nvPr>
        </p:nvSpPr>
        <p:spPr>
          <a:xfrm>
            <a:off x="3131840" y="6220180"/>
            <a:ext cx="4680520" cy="365125"/>
          </a:xfrm>
          <a:prstGeom prst="rect">
            <a:avLst/>
          </a:prstGeom>
        </p:spPr>
        <p:txBody>
          <a:bodyPr/>
          <a:lstStyle/>
          <a:p>
            <a:endParaRPr lang="sv-SE"/>
          </a:p>
        </p:txBody>
      </p:sp>
      <p:sp>
        <p:nvSpPr>
          <p:cNvPr id="6" name="Platshållare för bildnummer 5"/>
          <p:cNvSpPr>
            <a:spLocks noGrp="1"/>
          </p:cNvSpPr>
          <p:nvPr>
            <p:ph type="sldNum" sz="quarter" idx="12"/>
          </p:nvPr>
        </p:nvSpPr>
        <p:spPr>
          <a:xfrm>
            <a:off x="6553200" y="6356350"/>
            <a:ext cx="2133600" cy="365125"/>
          </a:xfrm>
          <a:prstGeom prst="rect">
            <a:avLst/>
          </a:prstGeom>
        </p:spPr>
        <p:txBody>
          <a:bodyPr/>
          <a:lstStyle/>
          <a:p>
            <a:fld id="{013AAD38-FF6F-4DD0-B29D-706A6637E843}" type="slidenum">
              <a:rPr lang="sv-SE" smtClean="0"/>
              <a:t>‹#›</a:t>
            </a:fld>
            <a:endParaRPr lang="sv-SE"/>
          </a:p>
        </p:txBody>
      </p:sp>
    </p:spTree>
    <p:extLst>
      <p:ext uri="{BB962C8B-B14F-4D97-AF65-F5344CB8AC3E}">
        <p14:creationId xmlns:p14="http://schemas.microsoft.com/office/powerpoint/2010/main" val="3050785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7EEAA1CE-43B6-4B31-BF55-E67C54007FF2}" type="datetimeFigureOut">
              <a:rPr lang="sv-SE" smtClean="0"/>
              <a:t>2021-03-25</a:t>
            </a:fld>
            <a:endParaRPr lang="sv-SE"/>
          </a:p>
        </p:txBody>
      </p:sp>
      <p:sp>
        <p:nvSpPr>
          <p:cNvPr id="5" name="Platshållare för sidfot 4"/>
          <p:cNvSpPr>
            <a:spLocks noGrp="1"/>
          </p:cNvSpPr>
          <p:nvPr>
            <p:ph type="ftr" sz="quarter" idx="11"/>
          </p:nvPr>
        </p:nvSpPr>
        <p:spPr>
          <a:xfrm>
            <a:off x="3131840" y="6220180"/>
            <a:ext cx="4680520" cy="365125"/>
          </a:xfrm>
          <a:prstGeom prst="rect">
            <a:avLst/>
          </a:prstGeom>
        </p:spPr>
        <p:txBody>
          <a:bodyPr/>
          <a:lstStyle/>
          <a:p>
            <a:endParaRPr lang="sv-SE"/>
          </a:p>
        </p:txBody>
      </p:sp>
      <p:sp>
        <p:nvSpPr>
          <p:cNvPr id="6" name="Platshållare för bildnummer 5"/>
          <p:cNvSpPr>
            <a:spLocks noGrp="1"/>
          </p:cNvSpPr>
          <p:nvPr>
            <p:ph type="sldNum" sz="quarter" idx="12"/>
          </p:nvPr>
        </p:nvSpPr>
        <p:spPr>
          <a:xfrm>
            <a:off x="6553200" y="6356350"/>
            <a:ext cx="2133600" cy="365125"/>
          </a:xfrm>
          <a:prstGeom prst="rect">
            <a:avLst/>
          </a:prstGeom>
        </p:spPr>
        <p:txBody>
          <a:bodyPr/>
          <a:lstStyle/>
          <a:p>
            <a:fld id="{013AAD38-FF6F-4DD0-B29D-706A6637E843}" type="slidenum">
              <a:rPr lang="sv-SE" smtClean="0"/>
              <a:t>‹#›</a:t>
            </a:fld>
            <a:endParaRPr lang="sv-SE"/>
          </a:p>
        </p:txBody>
      </p:sp>
    </p:spTree>
    <p:extLst>
      <p:ext uri="{BB962C8B-B14F-4D97-AF65-F5344CB8AC3E}">
        <p14:creationId xmlns:p14="http://schemas.microsoft.com/office/powerpoint/2010/main" val="436329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7EEAA1CE-43B6-4B31-BF55-E67C54007FF2}" type="datetimeFigureOut">
              <a:rPr lang="sv-SE" smtClean="0"/>
              <a:t>2021-03-25</a:t>
            </a:fld>
            <a:endParaRPr lang="sv-SE"/>
          </a:p>
        </p:txBody>
      </p:sp>
      <p:sp>
        <p:nvSpPr>
          <p:cNvPr id="5" name="Platshållare för sidfot 4"/>
          <p:cNvSpPr>
            <a:spLocks noGrp="1"/>
          </p:cNvSpPr>
          <p:nvPr>
            <p:ph type="ftr" sz="quarter" idx="11"/>
          </p:nvPr>
        </p:nvSpPr>
        <p:spPr>
          <a:xfrm>
            <a:off x="3131840" y="6220180"/>
            <a:ext cx="4680520" cy="365125"/>
          </a:xfrm>
          <a:prstGeom prst="rect">
            <a:avLst/>
          </a:prstGeom>
        </p:spPr>
        <p:txBody>
          <a:bodyPr/>
          <a:lstStyle/>
          <a:p>
            <a:endParaRPr lang="sv-SE"/>
          </a:p>
        </p:txBody>
      </p:sp>
      <p:sp>
        <p:nvSpPr>
          <p:cNvPr id="6" name="Platshållare för bildnummer 5"/>
          <p:cNvSpPr>
            <a:spLocks noGrp="1"/>
          </p:cNvSpPr>
          <p:nvPr>
            <p:ph type="sldNum" sz="quarter" idx="12"/>
          </p:nvPr>
        </p:nvSpPr>
        <p:spPr>
          <a:xfrm>
            <a:off x="6553200" y="6356350"/>
            <a:ext cx="2133600" cy="365125"/>
          </a:xfrm>
          <a:prstGeom prst="rect">
            <a:avLst/>
          </a:prstGeom>
        </p:spPr>
        <p:txBody>
          <a:bodyPr/>
          <a:lstStyle/>
          <a:p>
            <a:fld id="{013AAD38-FF6F-4DD0-B29D-706A6637E843}" type="slidenum">
              <a:rPr lang="sv-SE" smtClean="0"/>
              <a:t>‹#›</a:t>
            </a:fld>
            <a:endParaRPr lang="sv-SE"/>
          </a:p>
        </p:txBody>
      </p:sp>
    </p:spTree>
    <p:extLst>
      <p:ext uri="{BB962C8B-B14F-4D97-AF65-F5344CB8AC3E}">
        <p14:creationId xmlns:p14="http://schemas.microsoft.com/office/powerpoint/2010/main" val="3966356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mall för rubrikformat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7EEAA1CE-43B6-4B31-BF55-E67C54007FF2}" type="datetimeFigureOut">
              <a:rPr lang="sv-SE" smtClean="0"/>
              <a:t>2021-03-25</a:t>
            </a:fld>
            <a:endParaRPr lang="sv-SE"/>
          </a:p>
        </p:txBody>
      </p:sp>
      <p:sp>
        <p:nvSpPr>
          <p:cNvPr id="5" name="Platshållare för sidfot 4"/>
          <p:cNvSpPr>
            <a:spLocks noGrp="1"/>
          </p:cNvSpPr>
          <p:nvPr>
            <p:ph type="ftr" sz="quarter" idx="11"/>
          </p:nvPr>
        </p:nvSpPr>
        <p:spPr>
          <a:xfrm>
            <a:off x="3131840" y="6220180"/>
            <a:ext cx="4680520" cy="365125"/>
          </a:xfrm>
          <a:prstGeom prst="rect">
            <a:avLst/>
          </a:prstGeom>
        </p:spPr>
        <p:txBody>
          <a:bodyPr/>
          <a:lstStyle/>
          <a:p>
            <a:endParaRPr lang="sv-SE"/>
          </a:p>
        </p:txBody>
      </p:sp>
      <p:sp>
        <p:nvSpPr>
          <p:cNvPr id="6" name="Platshållare för bildnummer 5"/>
          <p:cNvSpPr>
            <a:spLocks noGrp="1"/>
          </p:cNvSpPr>
          <p:nvPr>
            <p:ph type="sldNum" sz="quarter" idx="12"/>
          </p:nvPr>
        </p:nvSpPr>
        <p:spPr>
          <a:xfrm>
            <a:off x="6553200" y="6356350"/>
            <a:ext cx="2133600" cy="365125"/>
          </a:xfrm>
          <a:prstGeom prst="rect">
            <a:avLst/>
          </a:prstGeom>
        </p:spPr>
        <p:txBody>
          <a:bodyPr/>
          <a:lstStyle/>
          <a:p>
            <a:fld id="{013AAD38-FF6F-4DD0-B29D-706A6637E843}" type="slidenum">
              <a:rPr lang="sv-SE" smtClean="0"/>
              <a:t>‹#›</a:t>
            </a:fld>
            <a:endParaRPr lang="sv-SE"/>
          </a:p>
        </p:txBody>
      </p:sp>
    </p:spTree>
    <p:extLst>
      <p:ext uri="{BB962C8B-B14F-4D97-AF65-F5344CB8AC3E}">
        <p14:creationId xmlns:p14="http://schemas.microsoft.com/office/powerpoint/2010/main" val="2408679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7EEAA1CE-43B6-4B31-BF55-E67C54007FF2}" type="datetimeFigureOut">
              <a:rPr lang="sv-SE" smtClean="0"/>
              <a:t>2021-03-25</a:t>
            </a:fld>
            <a:endParaRPr lang="sv-SE"/>
          </a:p>
        </p:txBody>
      </p:sp>
      <p:sp>
        <p:nvSpPr>
          <p:cNvPr id="6" name="Platshållare för sidfot 5"/>
          <p:cNvSpPr>
            <a:spLocks noGrp="1"/>
          </p:cNvSpPr>
          <p:nvPr>
            <p:ph type="ftr" sz="quarter" idx="11"/>
          </p:nvPr>
        </p:nvSpPr>
        <p:spPr>
          <a:xfrm>
            <a:off x="3131840" y="6220180"/>
            <a:ext cx="4680520" cy="365125"/>
          </a:xfrm>
          <a:prstGeom prst="rect">
            <a:avLst/>
          </a:prstGeom>
        </p:spPr>
        <p:txBody>
          <a:bodyPr/>
          <a:lstStyle/>
          <a:p>
            <a:endParaRPr lang="sv-SE"/>
          </a:p>
        </p:txBody>
      </p:sp>
      <p:sp>
        <p:nvSpPr>
          <p:cNvPr id="7" name="Platshållare för bildnummer 6"/>
          <p:cNvSpPr>
            <a:spLocks noGrp="1"/>
          </p:cNvSpPr>
          <p:nvPr>
            <p:ph type="sldNum" sz="quarter" idx="12"/>
          </p:nvPr>
        </p:nvSpPr>
        <p:spPr>
          <a:xfrm>
            <a:off x="6553200" y="6356350"/>
            <a:ext cx="2133600" cy="365125"/>
          </a:xfrm>
          <a:prstGeom prst="rect">
            <a:avLst/>
          </a:prstGeom>
        </p:spPr>
        <p:txBody>
          <a:bodyPr/>
          <a:lstStyle/>
          <a:p>
            <a:fld id="{013AAD38-FF6F-4DD0-B29D-706A6637E843}" type="slidenum">
              <a:rPr lang="sv-SE" smtClean="0"/>
              <a:t>‹#›</a:t>
            </a:fld>
            <a:endParaRPr lang="sv-SE"/>
          </a:p>
        </p:txBody>
      </p:sp>
    </p:spTree>
    <p:extLst>
      <p:ext uri="{BB962C8B-B14F-4D97-AF65-F5344CB8AC3E}">
        <p14:creationId xmlns:p14="http://schemas.microsoft.com/office/powerpoint/2010/main" val="939955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mall för rubrikformat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7EEAA1CE-43B6-4B31-BF55-E67C54007FF2}" type="datetimeFigureOut">
              <a:rPr lang="sv-SE" smtClean="0"/>
              <a:t>2021-03-25</a:t>
            </a:fld>
            <a:endParaRPr lang="sv-SE"/>
          </a:p>
        </p:txBody>
      </p:sp>
      <p:sp>
        <p:nvSpPr>
          <p:cNvPr id="8" name="Platshållare för sidfot 7"/>
          <p:cNvSpPr>
            <a:spLocks noGrp="1"/>
          </p:cNvSpPr>
          <p:nvPr>
            <p:ph type="ftr" sz="quarter" idx="11"/>
          </p:nvPr>
        </p:nvSpPr>
        <p:spPr>
          <a:xfrm>
            <a:off x="3131840" y="6220180"/>
            <a:ext cx="4680520" cy="365125"/>
          </a:xfrm>
          <a:prstGeom prst="rect">
            <a:avLst/>
          </a:prstGeom>
        </p:spPr>
        <p:txBody>
          <a:bodyPr/>
          <a:lstStyle/>
          <a:p>
            <a:endParaRPr lang="sv-SE"/>
          </a:p>
        </p:txBody>
      </p:sp>
      <p:sp>
        <p:nvSpPr>
          <p:cNvPr id="9" name="Platshållare för bildnummer 8"/>
          <p:cNvSpPr>
            <a:spLocks noGrp="1"/>
          </p:cNvSpPr>
          <p:nvPr>
            <p:ph type="sldNum" sz="quarter" idx="12"/>
          </p:nvPr>
        </p:nvSpPr>
        <p:spPr>
          <a:xfrm>
            <a:off x="6553200" y="6356350"/>
            <a:ext cx="2133600" cy="365125"/>
          </a:xfrm>
          <a:prstGeom prst="rect">
            <a:avLst/>
          </a:prstGeom>
        </p:spPr>
        <p:txBody>
          <a:bodyPr/>
          <a:lstStyle/>
          <a:p>
            <a:fld id="{013AAD38-FF6F-4DD0-B29D-706A6637E843}" type="slidenum">
              <a:rPr lang="sv-SE" smtClean="0"/>
              <a:t>‹#›</a:t>
            </a:fld>
            <a:endParaRPr lang="sv-SE"/>
          </a:p>
        </p:txBody>
      </p:sp>
    </p:spTree>
    <p:extLst>
      <p:ext uri="{BB962C8B-B14F-4D97-AF65-F5344CB8AC3E}">
        <p14:creationId xmlns:p14="http://schemas.microsoft.com/office/powerpoint/2010/main" val="3583724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2"/>
          <p:cNvSpPr>
            <a:spLocks noGrp="1"/>
          </p:cNvSpPr>
          <p:nvPr>
            <p:ph type="dt" sz="half" idx="10"/>
          </p:nvPr>
        </p:nvSpPr>
        <p:spPr/>
        <p:txBody>
          <a:bodyPr/>
          <a:lstStyle/>
          <a:p>
            <a:fld id="{7EEAA1CE-43B6-4B31-BF55-E67C54007FF2}" type="datetimeFigureOut">
              <a:rPr lang="sv-SE" smtClean="0"/>
              <a:t>2021-03-25</a:t>
            </a:fld>
            <a:endParaRPr lang="sv-SE"/>
          </a:p>
        </p:txBody>
      </p:sp>
      <p:sp>
        <p:nvSpPr>
          <p:cNvPr id="4" name="Platshållare för sidfot 3"/>
          <p:cNvSpPr>
            <a:spLocks noGrp="1"/>
          </p:cNvSpPr>
          <p:nvPr>
            <p:ph type="ftr" sz="quarter" idx="11"/>
          </p:nvPr>
        </p:nvSpPr>
        <p:spPr>
          <a:xfrm>
            <a:off x="3131840" y="6220180"/>
            <a:ext cx="4680520" cy="365125"/>
          </a:xfrm>
          <a:prstGeom prst="rect">
            <a:avLst/>
          </a:prstGeom>
        </p:spPr>
        <p:txBody>
          <a:bodyPr/>
          <a:lstStyle/>
          <a:p>
            <a:endParaRPr lang="sv-SE"/>
          </a:p>
        </p:txBody>
      </p:sp>
      <p:sp>
        <p:nvSpPr>
          <p:cNvPr id="5" name="Platshållare för bildnummer 4"/>
          <p:cNvSpPr>
            <a:spLocks noGrp="1"/>
          </p:cNvSpPr>
          <p:nvPr>
            <p:ph type="sldNum" sz="quarter" idx="12"/>
          </p:nvPr>
        </p:nvSpPr>
        <p:spPr>
          <a:xfrm>
            <a:off x="6553200" y="6356350"/>
            <a:ext cx="2133600" cy="365125"/>
          </a:xfrm>
          <a:prstGeom prst="rect">
            <a:avLst/>
          </a:prstGeom>
        </p:spPr>
        <p:txBody>
          <a:bodyPr/>
          <a:lstStyle/>
          <a:p>
            <a:fld id="{013AAD38-FF6F-4DD0-B29D-706A6637E843}" type="slidenum">
              <a:rPr lang="sv-SE" smtClean="0"/>
              <a:t>‹#›</a:t>
            </a:fld>
            <a:endParaRPr lang="sv-SE"/>
          </a:p>
        </p:txBody>
      </p:sp>
    </p:spTree>
    <p:extLst>
      <p:ext uri="{BB962C8B-B14F-4D97-AF65-F5344CB8AC3E}">
        <p14:creationId xmlns:p14="http://schemas.microsoft.com/office/powerpoint/2010/main" val="2262917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8" name="Platshållare för innehåll 7"/>
          <p:cNvSpPr>
            <a:spLocks noGrp="1"/>
          </p:cNvSpPr>
          <p:nvPr>
            <p:ph sz="quarter" idx="14"/>
          </p:nvPr>
        </p:nvSpPr>
        <p:spPr>
          <a:xfrm>
            <a:off x="467544" y="1700808"/>
            <a:ext cx="8208912" cy="374441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1" name="Rubrik 10"/>
          <p:cNvSpPr>
            <a:spLocks noGrp="1"/>
          </p:cNvSpPr>
          <p:nvPr>
            <p:ph type="title"/>
          </p:nvPr>
        </p:nvSpPr>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3332934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mall för rubrikformat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7EEAA1CE-43B6-4B31-BF55-E67C54007FF2}" type="datetimeFigureOut">
              <a:rPr lang="sv-SE" smtClean="0"/>
              <a:t>2021-03-25</a:t>
            </a:fld>
            <a:endParaRPr lang="sv-SE"/>
          </a:p>
        </p:txBody>
      </p:sp>
      <p:sp>
        <p:nvSpPr>
          <p:cNvPr id="6" name="Platshållare för sidfot 5"/>
          <p:cNvSpPr>
            <a:spLocks noGrp="1"/>
          </p:cNvSpPr>
          <p:nvPr>
            <p:ph type="ftr" sz="quarter" idx="11"/>
          </p:nvPr>
        </p:nvSpPr>
        <p:spPr>
          <a:xfrm>
            <a:off x="3131840" y="6220180"/>
            <a:ext cx="4680520" cy="365125"/>
          </a:xfrm>
          <a:prstGeom prst="rect">
            <a:avLst/>
          </a:prstGeom>
        </p:spPr>
        <p:txBody>
          <a:bodyPr/>
          <a:lstStyle/>
          <a:p>
            <a:endParaRPr lang="sv-SE"/>
          </a:p>
        </p:txBody>
      </p:sp>
      <p:sp>
        <p:nvSpPr>
          <p:cNvPr id="7" name="Platshållare för bildnummer 6"/>
          <p:cNvSpPr>
            <a:spLocks noGrp="1"/>
          </p:cNvSpPr>
          <p:nvPr>
            <p:ph type="sldNum" sz="quarter" idx="12"/>
          </p:nvPr>
        </p:nvSpPr>
        <p:spPr>
          <a:xfrm>
            <a:off x="6553200" y="6356350"/>
            <a:ext cx="2133600" cy="365125"/>
          </a:xfrm>
          <a:prstGeom prst="rect">
            <a:avLst/>
          </a:prstGeom>
        </p:spPr>
        <p:txBody>
          <a:bodyPr/>
          <a:lstStyle/>
          <a:p>
            <a:fld id="{013AAD38-FF6F-4DD0-B29D-706A6637E843}" type="slidenum">
              <a:rPr lang="sv-SE" smtClean="0"/>
              <a:t>‹#›</a:t>
            </a:fld>
            <a:endParaRPr lang="sv-SE"/>
          </a:p>
        </p:txBody>
      </p:sp>
    </p:spTree>
    <p:extLst>
      <p:ext uri="{BB962C8B-B14F-4D97-AF65-F5344CB8AC3E}">
        <p14:creationId xmlns:p14="http://schemas.microsoft.com/office/powerpoint/2010/main" val="225432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mall för rubrikformat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7EEAA1CE-43B6-4B31-BF55-E67C54007FF2}" type="datetimeFigureOut">
              <a:rPr lang="sv-SE" smtClean="0"/>
              <a:t>2021-03-25</a:t>
            </a:fld>
            <a:endParaRPr lang="sv-SE"/>
          </a:p>
        </p:txBody>
      </p:sp>
      <p:sp>
        <p:nvSpPr>
          <p:cNvPr id="6" name="Platshållare för sidfot 5"/>
          <p:cNvSpPr>
            <a:spLocks noGrp="1"/>
          </p:cNvSpPr>
          <p:nvPr>
            <p:ph type="ftr" sz="quarter" idx="11"/>
          </p:nvPr>
        </p:nvSpPr>
        <p:spPr>
          <a:xfrm>
            <a:off x="3131840" y="6220180"/>
            <a:ext cx="4680520" cy="365125"/>
          </a:xfrm>
          <a:prstGeom prst="rect">
            <a:avLst/>
          </a:prstGeom>
        </p:spPr>
        <p:txBody>
          <a:bodyPr/>
          <a:lstStyle/>
          <a:p>
            <a:endParaRPr lang="sv-SE"/>
          </a:p>
        </p:txBody>
      </p:sp>
      <p:sp>
        <p:nvSpPr>
          <p:cNvPr id="7" name="Platshållare för bildnummer 6"/>
          <p:cNvSpPr>
            <a:spLocks noGrp="1"/>
          </p:cNvSpPr>
          <p:nvPr>
            <p:ph type="sldNum" sz="quarter" idx="12"/>
          </p:nvPr>
        </p:nvSpPr>
        <p:spPr>
          <a:xfrm>
            <a:off x="6553200" y="6356350"/>
            <a:ext cx="2133600" cy="365125"/>
          </a:xfrm>
          <a:prstGeom prst="rect">
            <a:avLst/>
          </a:prstGeom>
        </p:spPr>
        <p:txBody>
          <a:bodyPr/>
          <a:lstStyle/>
          <a:p>
            <a:fld id="{013AAD38-FF6F-4DD0-B29D-706A6637E843}" type="slidenum">
              <a:rPr lang="sv-SE" smtClean="0"/>
              <a:t>‹#›</a:t>
            </a:fld>
            <a:endParaRPr lang="sv-SE"/>
          </a:p>
        </p:txBody>
      </p:sp>
    </p:spTree>
    <p:extLst>
      <p:ext uri="{BB962C8B-B14F-4D97-AF65-F5344CB8AC3E}">
        <p14:creationId xmlns:p14="http://schemas.microsoft.com/office/powerpoint/2010/main" val="2496683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dirty="0"/>
              <a:t>Klicka här för att ändra format</a:t>
            </a:r>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rebuchet MS" pitchFamily="34" charset="0"/>
              </a:defRPr>
            </a:lvl1pPr>
          </a:lstStyle>
          <a:p>
            <a:fld id="{7EEAA1CE-43B6-4B31-BF55-E67C54007FF2}" type="datetimeFigureOut">
              <a:rPr lang="sv-SE" smtClean="0"/>
              <a:pPr/>
              <a:t>2021-03-25</a:t>
            </a:fld>
            <a:endParaRPr lang="sv-SE" dirty="0"/>
          </a:p>
        </p:txBody>
      </p:sp>
      <p:pic>
        <p:nvPicPr>
          <p:cNvPr id="7" name="Bildobjekt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0528" y="5835533"/>
            <a:ext cx="3631594" cy="918255"/>
          </a:xfrm>
          <a:prstGeom prst="rect">
            <a:avLst/>
          </a:prstGeom>
        </p:spPr>
      </p:pic>
      <p:pic>
        <p:nvPicPr>
          <p:cNvPr id="8" name="Bildobjekt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84776" y="5835533"/>
            <a:ext cx="1835696" cy="852103"/>
          </a:xfrm>
          <a:prstGeom prst="rect">
            <a:avLst/>
          </a:prstGeom>
        </p:spPr>
      </p:pic>
    </p:spTree>
    <p:extLst>
      <p:ext uri="{BB962C8B-B14F-4D97-AF65-F5344CB8AC3E}">
        <p14:creationId xmlns:p14="http://schemas.microsoft.com/office/powerpoint/2010/main" val="2309719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Trebuchet MS"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arkitekt.se/app/uploads/2020/11/Arkitekturpolicy.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arkitekt.se/app/uploads/2020/11/Arkitekturpolicy.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arkitekt.se/app/uploads/2020/11/Arkitekturpolicy.pdf"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sundsvall.se/wp-content/uploads/2016/09/Stadsvision_broschyr_Slutversion_digitalt.pdf" TargetMode="External"/><Relationship Id="rId5" Type="http://schemas.openxmlformats.org/officeDocument/2006/relationships/image" Target="../media/image14.png"/><Relationship Id="rId4" Type="http://schemas.openxmlformats.org/officeDocument/2006/relationships/hyperlink" Target="https://www.harnosand.se/bygga-bo-trafik--miljo/nyheter-fran-bygga-bo-trafik--miljo/bygga-bo-trafik--miljo/2019-10-18-nytt-gestaltningsprogram-for-harnosand.html"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hyperlink" Target="https://www.laholm.se/globalassets/upload/samhallsbyggnadsnamnd/byggnadsenheten/detaljplaner/arkitekturprogram-landsbygden300dpi.pdf"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www.varberg.se/byggabomiljo/bygganyttandraellerriva/riktlinjerivarberg.4.7e579538141efd9723d388f.html" TargetMode="External"/><Relationship Id="rId9" Type="http://schemas.openxmlformats.org/officeDocument/2006/relationships/hyperlink" Target="https://extra.orebro.se/oversiktsplan/mapp/arkitekturochbyggandeiorebrokommun.4.34eb166316407ef0ec914ef.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www.naturvardsverket.se/Miljoarbete-i-samhallet/Sveriges-miljoma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hyperlink" Target="https://www.halmstad.se/download/18.51348072134655d5221800020872/1452498592891/focos-inland.pdf"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s://kommun.falkenberg.se/download/18.56c01845162d219cb4165acf/1524551442641/Arkitekturprogram%20Hallands%20inland.pdf" TargetMode="External"/><Relationship Id="rId5" Type="http://schemas.openxmlformats.org/officeDocument/2006/relationships/hyperlink" Target="https://www.leksand.se/globalassets/medborgare-extern/boende-trafik-och-miljo/plan/oversiktsplanering/bygga-varsamt---guide-till-ovre-dalarnas-byggnadskultur-2019-12-09-liggande.pdf" TargetMode="Externa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s://www.naturvardsverket.se/Miljoarbete-i-samhallet/Sveriges-miljoma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s://www.naturvardsverket.se/Miljoarbete-i-samhallet/Sveriges-miljomal/"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boverket.se/sv/samhallsplanering/arkitektur-och-gestaltad-livsmiljo/arbetssatt/arkitekturstrategi/vagledning-arkitekturstrategier/exempelsamling/" TargetMode="External"/><Relationship Id="rId5" Type="http://schemas.openxmlformats.org/officeDocument/2006/relationships/hyperlink" Target="https://www.boverket.se/sv/samhallsplanering/arkitektur-och-gestaltad-livsmiljo/arbetssatt/arkitekturstrategi/vagledning-arkitekturstrategier/intressen-och-krav-i-pbl/" TargetMode="External"/><Relationship Id="rId4" Type="http://schemas.openxmlformats.org/officeDocument/2006/relationships/hyperlink" Target="https://www.boverket.se/sv/samhallsplanering/arkitektur-och-gestaltad-livsmiljo/arbetssatt/arkitekturstrategi/vagledning-arkitekturstrategie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861864" y="1421648"/>
            <a:ext cx="7772400" cy="1470025"/>
          </a:xfrm>
        </p:spPr>
        <p:txBody>
          <a:bodyPr>
            <a:normAutofit fontScale="90000"/>
          </a:bodyPr>
          <a:lstStyle/>
          <a:p>
            <a:r>
              <a:rPr lang="sv-SE" b="1" dirty="0"/>
              <a:t>11.00 – 11:20 </a:t>
            </a:r>
            <a:br>
              <a:rPr lang="sv-SE" b="1" dirty="0"/>
            </a:br>
            <a:r>
              <a:rPr lang="sv-SE" b="1" dirty="0"/>
              <a:t>Råd och riktlinjer för att bygga nytt på landsbygden</a:t>
            </a:r>
            <a:br>
              <a:rPr lang="sv-SE" dirty="0"/>
            </a:br>
            <a:endParaRPr lang="sv-SE" dirty="0">
              <a:latin typeface="Trebuchet MS" pitchFamily="34" charset="0"/>
            </a:endParaRPr>
          </a:p>
        </p:txBody>
      </p:sp>
      <p:sp>
        <p:nvSpPr>
          <p:cNvPr id="3" name="Underrubrik 2"/>
          <p:cNvSpPr>
            <a:spLocks noGrp="1"/>
          </p:cNvSpPr>
          <p:nvPr>
            <p:ph type="subTitle" idx="1"/>
          </p:nvPr>
        </p:nvSpPr>
        <p:spPr>
          <a:xfrm>
            <a:off x="1547664" y="3365500"/>
            <a:ext cx="6400800" cy="1752600"/>
          </a:xfrm>
        </p:spPr>
        <p:txBody>
          <a:bodyPr>
            <a:normAutofit/>
          </a:bodyPr>
          <a:lstStyle/>
          <a:p>
            <a:r>
              <a:rPr lang="sv-SE" sz="1600" dirty="0"/>
              <a:t>Kulturvärden som resurs – att bygga och bo på landsbygden</a:t>
            </a:r>
          </a:p>
          <a:p>
            <a:r>
              <a:rPr lang="sv-SE" sz="1600" dirty="0"/>
              <a:t>Karin Hermans</a:t>
            </a:r>
            <a:r>
              <a:rPr lang="sv-SE" sz="1600" dirty="0">
                <a:latin typeface="Trebuchet MS" pitchFamily="34" charset="0"/>
              </a:rPr>
              <a:t> planhandläggare </a:t>
            </a:r>
            <a:br>
              <a:rPr lang="sv-SE" sz="1600" dirty="0">
                <a:latin typeface="Trebuchet MS" pitchFamily="34" charset="0"/>
              </a:rPr>
            </a:br>
            <a:r>
              <a:rPr lang="sv-SE" sz="1600" dirty="0">
                <a:latin typeface="Trebuchet MS" pitchFamily="34" charset="0"/>
              </a:rPr>
              <a:t>Länsstyrelsen Västernorrland</a:t>
            </a:r>
          </a:p>
          <a:p>
            <a:r>
              <a:rPr lang="sv-SE" sz="1600" dirty="0"/>
              <a:t>2021-03-26</a:t>
            </a:r>
          </a:p>
          <a:p>
            <a:endParaRPr lang="sv-SE" dirty="0"/>
          </a:p>
        </p:txBody>
      </p:sp>
      <p:pic>
        <p:nvPicPr>
          <p:cNvPr id="6" name="Bildobjekt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2" y="4941169"/>
            <a:ext cx="9078342" cy="1728192"/>
          </a:xfrm>
          <a:prstGeom prst="rect">
            <a:avLst/>
          </a:prstGeom>
        </p:spPr>
      </p:pic>
      <p:sp>
        <p:nvSpPr>
          <p:cNvPr id="5" name="Underrubrik 2">
            <a:extLst>
              <a:ext uri="{FF2B5EF4-FFF2-40B4-BE49-F238E27FC236}">
                <a16:creationId xmlns:a16="http://schemas.microsoft.com/office/drawing/2014/main" id="{C845A412-35EE-43E2-A6DD-311C41552536}"/>
              </a:ext>
            </a:extLst>
          </p:cNvPr>
          <p:cNvSpPr txBox="1">
            <a:spLocks/>
          </p:cNvSpPr>
          <p:nvPr/>
        </p:nvSpPr>
        <p:spPr>
          <a:xfrm>
            <a:off x="1368933" y="3365500"/>
            <a:ext cx="64008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Trebuchet MS"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Trebuchet MS"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Trebuchet MS" pitchFamily="34" charset="0"/>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Trebuchet MS"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Trebuchet MS"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sv-SE" dirty="0"/>
          </a:p>
        </p:txBody>
      </p:sp>
    </p:spTree>
    <p:extLst>
      <p:ext uri="{BB962C8B-B14F-4D97-AF65-F5344CB8AC3E}">
        <p14:creationId xmlns:p14="http://schemas.microsoft.com/office/powerpoint/2010/main" val="3786260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E4FC6D1-6BAA-46C5-8C6B-78C8000F171E}"/>
              </a:ext>
            </a:extLst>
          </p:cNvPr>
          <p:cNvSpPr>
            <a:spLocks noGrp="1"/>
          </p:cNvSpPr>
          <p:nvPr>
            <p:ph type="title"/>
          </p:nvPr>
        </p:nvSpPr>
        <p:spPr/>
        <p:txBody>
          <a:bodyPr/>
          <a:lstStyle/>
          <a:p>
            <a:r>
              <a:rPr lang="sv-SE" dirty="0"/>
              <a:t>Länsstyrelsen</a:t>
            </a:r>
          </a:p>
        </p:txBody>
      </p:sp>
      <p:sp>
        <p:nvSpPr>
          <p:cNvPr id="3" name="Platshållare för innehåll 2">
            <a:extLst>
              <a:ext uri="{FF2B5EF4-FFF2-40B4-BE49-F238E27FC236}">
                <a16:creationId xmlns:a16="http://schemas.microsoft.com/office/drawing/2014/main" id="{103D8431-9CB3-474E-ADF6-4015D3A89A86}"/>
              </a:ext>
            </a:extLst>
          </p:cNvPr>
          <p:cNvSpPr>
            <a:spLocks noGrp="1"/>
          </p:cNvSpPr>
          <p:nvPr>
            <p:ph idx="1"/>
          </p:nvPr>
        </p:nvSpPr>
        <p:spPr/>
        <p:txBody>
          <a:bodyPr>
            <a:normAutofit/>
          </a:bodyPr>
          <a:lstStyle/>
          <a:p>
            <a:r>
              <a:rPr lang="sv-SE" sz="2000" dirty="0"/>
              <a:t>Lyfta målen och verktygen i handläggning av ärenden med kommunala planer och i olika möten </a:t>
            </a:r>
          </a:p>
          <a:p>
            <a:pPr marL="0" indent="0">
              <a:buNone/>
            </a:pPr>
            <a:endParaRPr lang="sv-SE" sz="2000" dirty="0"/>
          </a:p>
          <a:p>
            <a:r>
              <a:rPr lang="sv-SE" sz="2000" dirty="0"/>
              <a:t>Återrapportera 2020 och 2021, hur arbetet med gestaltad livsmiljö bedrivs och vilka utvecklingsmöjligheter som finns.</a:t>
            </a:r>
          </a:p>
          <a:p>
            <a:endParaRPr lang="sv-SE" sz="2400" dirty="0"/>
          </a:p>
        </p:txBody>
      </p:sp>
      <p:pic>
        <p:nvPicPr>
          <p:cNvPr id="1026" name="Picture 2" descr="Gamla landstatshuset | Länsstyrelsen Västernorrland">
            <a:extLst>
              <a:ext uri="{FF2B5EF4-FFF2-40B4-BE49-F238E27FC236}">
                <a16:creationId xmlns:a16="http://schemas.microsoft.com/office/drawing/2014/main" id="{BF9A0F67-651F-4B67-9753-1723B26977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59" y="3501008"/>
            <a:ext cx="4320481" cy="2356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751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AC924C-A9E8-4029-9707-42235B0F2D99}"/>
              </a:ext>
            </a:extLst>
          </p:cNvPr>
          <p:cNvSpPr>
            <a:spLocks noGrp="1"/>
          </p:cNvSpPr>
          <p:nvPr>
            <p:ph type="title"/>
          </p:nvPr>
        </p:nvSpPr>
        <p:spPr/>
        <p:txBody>
          <a:bodyPr/>
          <a:lstStyle/>
          <a:p>
            <a:r>
              <a:rPr lang="sv-SE" dirty="0"/>
              <a:t>Kommunala arkitekturstrategier</a:t>
            </a:r>
          </a:p>
        </p:txBody>
      </p:sp>
      <p:pic>
        <p:nvPicPr>
          <p:cNvPr id="4" name="Platshållare för innehåll 3">
            <a:extLst>
              <a:ext uri="{FF2B5EF4-FFF2-40B4-BE49-F238E27FC236}">
                <a16:creationId xmlns:a16="http://schemas.microsoft.com/office/drawing/2014/main" id="{87F20816-659A-45A0-9F92-E03ECEFD7737}"/>
              </a:ext>
            </a:extLst>
          </p:cNvPr>
          <p:cNvPicPr>
            <a:picLocks noGrp="1" noChangeAspect="1"/>
          </p:cNvPicPr>
          <p:nvPr>
            <p:ph idx="1"/>
          </p:nvPr>
        </p:nvPicPr>
        <p:blipFill rotWithShape="1">
          <a:blip r:embed="rId3"/>
          <a:srcRect l="34786" t="19724" r="35682" b="7090"/>
          <a:stretch/>
        </p:blipFill>
        <p:spPr>
          <a:xfrm>
            <a:off x="0" y="1201412"/>
            <a:ext cx="4067944" cy="5670467"/>
          </a:xfrm>
          <a:prstGeom prst="rect">
            <a:avLst/>
          </a:prstGeom>
        </p:spPr>
      </p:pic>
      <p:sp>
        <p:nvSpPr>
          <p:cNvPr id="8" name="textruta 7">
            <a:extLst>
              <a:ext uri="{FF2B5EF4-FFF2-40B4-BE49-F238E27FC236}">
                <a16:creationId xmlns:a16="http://schemas.microsoft.com/office/drawing/2014/main" id="{D490D48E-0024-4576-8662-99990D8E946A}"/>
              </a:ext>
            </a:extLst>
          </p:cNvPr>
          <p:cNvSpPr txBox="1"/>
          <p:nvPr/>
        </p:nvSpPr>
        <p:spPr>
          <a:xfrm>
            <a:off x="4283968" y="1916832"/>
            <a:ext cx="4402832" cy="1631216"/>
          </a:xfrm>
          <a:prstGeom prst="rect">
            <a:avLst/>
          </a:prstGeom>
          <a:noFill/>
        </p:spPr>
        <p:txBody>
          <a:bodyPr wrap="square" rtlCol="0">
            <a:spAutoFit/>
          </a:bodyPr>
          <a:lstStyle/>
          <a:p>
            <a:r>
              <a:rPr lang="sv-SE" sz="2000" dirty="0"/>
              <a:t>Rapport 2018: </a:t>
            </a:r>
            <a:r>
              <a:rPr lang="sv-SE" sz="2000" dirty="0">
                <a:hlinkClick r:id="rId4"/>
              </a:rPr>
              <a:t>Arkitekturpolicys</a:t>
            </a:r>
            <a:endParaRPr lang="sv-SE" sz="2000" dirty="0"/>
          </a:p>
          <a:p>
            <a:endParaRPr lang="sv-SE" sz="2000" dirty="0"/>
          </a:p>
          <a:p>
            <a:r>
              <a:rPr lang="sv-SE" sz="2000" dirty="0"/>
              <a:t>Hälften av landets kommuner uppgav att de har, har pågående arbete eller anser påbörja ett arbete</a:t>
            </a:r>
          </a:p>
        </p:txBody>
      </p:sp>
    </p:spTree>
    <p:extLst>
      <p:ext uri="{BB962C8B-B14F-4D97-AF65-F5344CB8AC3E}">
        <p14:creationId xmlns:p14="http://schemas.microsoft.com/office/powerpoint/2010/main" val="2942630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AC924C-A9E8-4029-9707-42235B0F2D99}"/>
              </a:ext>
            </a:extLst>
          </p:cNvPr>
          <p:cNvSpPr>
            <a:spLocks noGrp="1"/>
          </p:cNvSpPr>
          <p:nvPr>
            <p:ph type="title"/>
          </p:nvPr>
        </p:nvSpPr>
        <p:spPr/>
        <p:txBody>
          <a:bodyPr/>
          <a:lstStyle/>
          <a:p>
            <a:r>
              <a:rPr lang="sv-SE" dirty="0"/>
              <a:t>Kommunala arkitekturstrategier</a:t>
            </a:r>
          </a:p>
        </p:txBody>
      </p:sp>
      <p:sp>
        <p:nvSpPr>
          <p:cNvPr id="3" name="Rektangel 2">
            <a:extLst>
              <a:ext uri="{FF2B5EF4-FFF2-40B4-BE49-F238E27FC236}">
                <a16:creationId xmlns:a16="http://schemas.microsoft.com/office/drawing/2014/main" id="{70E7FA34-7E8F-4C8B-8392-7503FB566AAD}"/>
              </a:ext>
            </a:extLst>
          </p:cNvPr>
          <p:cNvSpPr/>
          <p:nvPr/>
        </p:nvSpPr>
        <p:spPr>
          <a:xfrm>
            <a:off x="1736812" y="2413337"/>
            <a:ext cx="5670376" cy="1754326"/>
          </a:xfrm>
          <a:prstGeom prst="rect">
            <a:avLst/>
          </a:prstGeom>
          <a:solidFill>
            <a:schemeClr val="accent4">
              <a:lumMod val="40000"/>
              <a:lumOff val="60000"/>
            </a:schemeClr>
          </a:solidFill>
        </p:spPr>
        <p:txBody>
          <a:bodyPr wrap="square">
            <a:spAutoFit/>
          </a:bodyPr>
          <a:lstStyle/>
          <a:p>
            <a:r>
              <a:rPr lang="sv-SE" dirty="0"/>
              <a:t>Definition:</a:t>
            </a:r>
            <a:br>
              <a:rPr lang="sv-SE" dirty="0"/>
            </a:br>
            <a:r>
              <a:rPr lang="sv-SE" dirty="0"/>
              <a:t>…” ett framåtsyftande och övergripande dokument som uttrycker </a:t>
            </a:r>
            <a:r>
              <a:rPr lang="sv-SE" b="1" dirty="0"/>
              <a:t>kommunens långsiktiga strategi med riktlinjer och konkretioner för arkitekturen och den byggda miljön i kommunen</a:t>
            </a:r>
            <a:r>
              <a:rPr lang="sv-SE" dirty="0"/>
              <a:t>, antingen kopplat till översiktsplanen eller i form av kommunal handlingsplan. ”</a:t>
            </a:r>
          </a:p>
        </p:txBody>
      </p:sp>
      <p:sp>
        <p:nvSpPr>
          <p:cNvPr id="4" name="Rektangel 3">
            <a:extLst>
              <a:ext uri="{FF2B5EF4-FFF2-40B4-BE49-F238E27FC236}">
                <a16:creationId xmlns:a16="http://schemas.microsoft.com/office/drawing/2014/main" id="{413608F5-8CCD-4E98-8908-8EA572F3C86C}"/>
              </a:ext>
            </a:extLst>
          </p:cNvPr>
          <p:cNvSpPr/>
          <p:nvPr/>
        </p:nvSpPr>
        <p:spPr>
          <a:xfrm>
            <a:off x="2699792" y="1916832"/>
            <a:ext cx="3160481" cy="369332"/>
          </a:xfrm>
          <a:prstGeom prst="rect">
            <a:avLst/>
          </a:prstGeom>
        </p:spPr>
        <p:txBody>
          <a:bodyPr wrap="none">
            <a:spAutoFit/>
          </a:bodyPr>
          <a:lstStyle/>
          <a:p>
            <a:r>
              <a:rPr lang="sv-SE" dirty="0"/>
              <a:t>Rapport 2018: </a:t>
            </a:r>
            <a:r>
              <a:rPr lang="sv-SE" dirty="0">
                <a:hlinkClick r:id="rId3"/>
              </a:rPr>
              <a:t>Arkitekturpolicys</a:t>
            </a:r>
            <a:endParaRPr lang="sv-SE" dirty="0"/>
          </a:p>
        </p:txBody>
      </p:sp>
    </p:spTree>
    <p:extLst>
      <p:ext uri="{BB962C8B-B14F-4D97-AF65-F5344CB8AC3E}">
        <p14:creationId xmlns:p14="http://schemas.microsoft.com/office/powerpoint/2010/main" val="2871590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AC924C-A9E8-4029-9707-42235B0F2D99}"/>
              </a:ext>
            </a:extLst>
          </p:cNvPr>
          <p:cNvSpPr>
            <a:spLocks noGrp="1"/>
          </p:cNvSpPr>
          <p:nvPr>
            <p:ph type="title"/>
          </p:nvPr>
        </p:nvSpPr>
        <p:spPr/>
        <p:txBody>
          <a:bodyPr/>
          <a:lstStyle/>
          <a:p>
            <a:r>
              <a:rPr lang="sv-SE" dirty="0"/>
              <a:t>Kommunala arkitekturstrategier</a:t>
            </a:r>
          </a:p>
        </p:txBody>
      </p:sp>
      <p:pic>
        <p:nvPicPr>
          <p:cNvPr id="4" name="Platshållare för innehåll 3">
            <a:extLst>
              <a:ext uri="{FF2B5EF4-FFF2-40B4-BE49-F238E27FC236}">
                <a16:creationId xmlns:a16="http://schemas.microsoft.com/office/drawing/2014/main" id="{87F20816-659A-45A0-9F92-E03ECEFD7737}"/>
              </a:ext>
            </a:extLst>
          </p:cNvPr>
          <p:cNvPicPr>
            <a:picLocks noGrp="1" noChangeAspect="1"/>
          </p:cNvPicPr>
          <p:nvPr>
            <p:ph idx="1"/>
          </p:nvPr>
        </p:nvPicPr>
        <p:blipFill rotWithShape="1">
          <a:blip r:embed="rId3"/>
          <a:srcRect l="34786" t="19724" r="35682" b="7090"/>
          <a:stretch/>
        </p:blipFill>
        <p:spPr>
          <a:xfrm>
            <a:off x="0" y="1201412"/>
            <a:ext cx="4067944" cy="5670467"/>
          </a:xfrm>
          <a:prstGeom prst="rect">
            <a:avLst/>
          </a:prstGeom>
        </p:spPr>
      </p:pic>
      <p:pic>
        <p:nvPicPr>
          <p:cNvPr id="5" name="Bildobjekt 4">
            <a:extLst>
              <a:ext uri="{FF2B5EF4-FFF2-40B4-BE49-F238E27FC236}">
                <a16:creationId xmlns:a16="http://schemas.microsoft.com/office/drawing/2014/main" id="{9F079954-6A11-44EF-A830-222E89C4817F}"/>
              </a:ext>
            </a:extLst>
          </p:cNvPr>
          <p:cNvPicPr>
            <a:picLocks noChangeAspect="1"/>
          </p:cNvPicPr>
          <p:nvPr/>
        </p:nvPicPr>
        <p:blipFill rotWithShape="1">
          <a:blip r:embed="rId4"/>
          <a:srcRect l="35038" t="44400" r="35825" b="17800"/>
          <a:stretch/>
        </p:blipFill>
        <p:spPr>
          <a:xfrm>
            <a:off x="4067944" y="1919957"/>
            <a:ext cx="5120569" cy="3736631"/>
          </a:xfrm>
          <a:prstGeom prst="rect">
            <a:avLst/>
          </a:prstGeom>
        </p:spPr>
      </p:pic>
      <p:pic>
        <p:nvPicPr>
          <p:cNvPr id="7" name="Picture 2">
            <a:extLst>
              <a:ext uri="{FF2B5EF4-FFF2-40B4-BE49-F238E27FC236}">
                <a16:creationId xmlns:a16="http://schemas.microsoft.com/office/drawing/2014/main" id="{E171F6C1-D596-4F4B-A2CE-9F9087F2DC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6054" y="3310543"/>
            <a:ext cx="1152128" cy="1110652"/>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5">
            <a:extLst>
              <a:ext uri="{FF2B5EF4-FFF2-40B4-BE49-F238E27FC236}">
                <a16:creationId xmlns:a16="http://schemas.microsoft.com/office/drawing/2014/main" id="{29A280E6-7457-45FF-8359-C85FC6EB1B89}"/>
              </a:ext>
            </a:extLst>
          </p:cNvPr>
          <p:cNvSpPr/>
          <p:nvPr/>
        </p:nvSpPr>
        <p:spPr>
          <a:xfrm>
            <a:off x="4427984" y="5612813"/>
            <a:ext cx="1781513" cy="276999"/>
          </a:xfrm>
          <a:prstGeom prst="rect">
            <a:avLst/>
          </a:prstGeom>
        </p:spPr>
        <p:txBody>
          <a:bodyPr wrap="none">
            <a:spAutoFit/>
          </a:bodyPr>
          <a:lstStyle/>
          <a:p>
            <a:r>
              <a:rPr lang="sv-SE" sz="1200" dirty="0">
                <a:hlinkClick r:id="rId6"/>
              </a:rPr>
              <a:t>Länk: Arkitekturpolicy.pdf</a:t>
            </a:r>
            <a:endParaRPr lang="sv-SE" sz="1200" dirty="0"/>
          </a:p>
        </p:txBody>
      </p:sp>
      <p:sp>
        <p:nvSpPr>
          <p:cNvPr id="3" name="textruta 2">
            <a:extLst>
              <a:ext uri="{FF2B5EF4-FFF2-40B4-BE49-F238E27FC236}">
                <a16:creationId xmlns:a16="http://schemas.microsoft.com/office/drawing/2014/main" id="{58A2DF44-80D7-4683-9C03-B44402338586}"/>
              </a:ext>
            </a:extLst>
          </p:cNvPr>
          <p:cNvSpPr txBox="1"/>
          <p:nvPr/>
        </p:nvSpPr>
        <p:spPr>
          <a:xfrm>
            <a:off x="5796136" y="2987079"/>
            <a:ext cx="2547775" cy="307777"/>
          </a:xfrm>
          <a:prstGeom prst="rect">
            <a:avLst/>
          </a:prstGeom>
          <a:noFill/>
        </p:spPr>
        <p:txBody>
          <a:bodyPr wrap="square" rtlCol="0">
            <a:spAutoFit/>
          </a:bodyPr>
          <a:lstStyle/>
          <a:p>
            <a:r>
              <a:rPr lang="sv-SE" sz="1400" dirty="0"/>
              <a:t>Örnsköldsvik kommun</a:t>
            </a:r>
          </a:p>
        </p:txBody>
      </p:sp>
      <p:sp>
        <p:nvSpPr>
          <p:cNvPr id="8" name="textruta 7">
            <a:extLst>
              <a:ext uri="{FF2B5EF4-FFF2-40B4-BE49-F238E27FC236}">
                <a16:creationId xmlns:a16="http://schemas.microsoft.com/office/drawing/2014/main" id="{23946CF5-E07C-479F-9629-4BA635D788DD}"/>
              </a:ext>
            </a:extLst>
          </p:cNvPr>
          <p:cNvSpPr txBox="1"/>
          <p:nvPr/>
        </p:nvSpPr>
        <p:spPr>
          <a:xfrm>
            <a:off x="5940152" y="3136027"/>
            <a:ext cx="1656184" cy="307777"/>
          </a:xfrm>
          <a:prstGeom prst="rect">
            <a:avLst/>
          </a:prstGeom>
          <a:noFill/>
        </p:spPr>
        <p:txBody>
          <a:bodyPr wrap="square" rtlCol="0">
            <a:spAutoFit/>
          </a:bodyPr>
          <a:lstStyle/>
          <a:p>
            <a:r>
              <a:rPr lang="sv-SE" sz="1400" dirty="0"/>
              <a:t>Härnösand kommun</a:t>
            </a:r>
          </a:p>
        </p:txBody>
      </p:sp>
      <p:sp>
        <p:nvSpPr>
          <p:cNvPr id="9" name="textruta 8">
            <a:extLst>
              <a:ext uri="{FF2B5EF4-FFF2-40B4-BE49-F238E27FC236}">
                <a16:creationId xmlns:a16="http://schemas.microsoft.com/office/drawing/2014/main" id="{3A441BF9-116F-4F89-903B-B846427E0B8B}"/>
              </a:ext>
            </a:extLst>
          </p:cNvPr>
          <p:cNvSpPr txBox="1"/>
          <p:nvPr/>
        </p:nvSpPr>
        <p:spPr>
          <a:xfrm>
            <a:off x="4990318" y="4872980"/>
            <a:ext cx="2736305" cy="307777"/>
          </a:xfrm>
          <a:prstGeom prst="rect">
            <a:avLst/>
          </a:prstGeom>
          <a:noFill/>
        </p:spPr>
        <p:txBody>
          <a:bodyPr wrap="square" rtlCol="0">
            <a:spAutoFit/>
          </a:bodyPr>
          <a:lstStyle/>
          <a:p>
            <a:r>
              <a:rPr lang="sv-SE" sz="1400" dirty="0"/>
              <a:t>Timrå kommun, Sundsvall kommun</a:t>
            </a:r>
          </a:p>
        </p:txBody>
      </p:sp>
      <p:sp>
        <p:nvSpPr>
          <p:cNvPr id="11" name="textruta 10">
            <a:extLst>
              <a:ext uri="{FF2B5EF4-FFF2-40B4-BE49-F238E27FC236}">
                <a16:creationId xmlns:a16="http://schemas.microsoft.com/office/drawing/2014/main" id="{B47F1579-C720-4C40-A3FF-78001A4D49B8}"/>
              </a:ext>
            </a:extLst>
          </p:cNvPr>
          <p:cNvSpPr txBox="1"/>
          <p:nvPr/>
        </p:nvSpPr>
        <p:spPr>
          <a:xfrm>
            <a:off x="6156176" y="4267307"/>
            <a:ext cx="1570447" cy="307777"/>
          </a:xfrm>
          <a:prstGeom prst="rect">
            <a:avLst/>
          </a:prstGeom>
          <a:noFill/>
        </p:spPr>
        <p:txBody>
          <a:bodyPr wrap="square" rtlCol="0">
            <a:spAutoFit/>
          </a:bodyPr>
          <a:lstStyle/>
          <a:p>
            <a:r>
              <a:rPr lang="sv-SE" sz="1400" dirty="0"/>
              <a:t>Sollefteå kommun</a:t>
            </a:r>
          </a:p>
        </p:txBody>
      </p:sp>
    </p:spTree>
    <p:extLst>
      <p:ext uri="{BB962C8B-B14F-4D97-AF65-F5344CB8AC3E}">
        <p14:creationId xmlns:p14="http://schemas.microsoft.com/office/powerpoint/2010/main" val="633351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FAADDD58-4B58-4D80-9274-FADB50AC7F6D}"/>
              </a:ext>
            </a:extLst>
          </p:cNvPr>
          <p:cNvPicPr>
            <a:picLocks noChangeAspect="1"/>
          </p:cNvPicPr>
          <p:nvPr/>
        </p:nvPicPr>
        <p:blipFill rotWithShape="1">
          <a:blip r:embed="rId3"/>
          <a:srcRect l="26376" t="10800" r="27162" b="30400"/>
          <a:stretch/>
        </p:blipFill>
        <p:spPr>
          <a:xfrm rot="21378340">
            <a:off x="200524" y="1539770"/>
            <a:ext cx="4248472" cy="3024336"/>
          </a:xfrm>
          <a:prstGeom prst="rect">
            <a:avLst/>
          </a:prstGeom>
          <a:ln>
            <a:solidFill>
              <a:schemeClr val="tx1"/>
            </a:solidFill>
          </a:ln>
        </p:spPr>
      </p:pic>
      <p:sp>
        <p:nvSpPr>
          <p:cNvPr id="5" name="textruta 4">
            <a:extLst>
              <a:ext uri="{FF2B5EF4-FFF2-40B4-BE49-F238E27FC236}">
                <a16:creationId xmlns:a16="http://schemas.microsoft.com/office/drawing/2014/main" id="{C3423E48-E7E2-4521-A4FE-925ACDA54A91}"/>
              </a:ext>
            </a:extLst>
          </p:cNvPr>
          <p:cNvSpPr txBox="1"/>
          <p:nvPr/>
        </p:nvSpPr>
        <p:spPr>
          <a:xfrm>
            <a:off x="4633819" y="4989376"/>
            <a:ext cx="4402832" cy="707886"/>
          </a:xfrm>
          <a:prstGeom prst="rect">
            <a:avLst/>
          </a:prstGeom>
          <a:noFill/>
        </p:spPr>
        <p:txBody>
          <a:bodyPr wrap="square" rtlCol="0">
            <a:spAutoFit/>
          </a:bodyPr>
          <a:lstStyle/>
          <a:p>
            <a:r>
              <a:rPr lang="sv-SE" sz="2000" dirty="0">
                <a:hlinkClick r:id="rId4"/>
              </a:rPr>
              <a:t>Gestaltningsprogram Härnösands tätort</a:t>
            </a:r>
            <a:br>
              <a:rPr lang="sv-SE" sz="2000" dirty="0"/>
            </a:br>
            <a:r>
              <a:rPr lang="sv-SE" sz="2000" dirty="0"/>
              <a:t>2019, ej antagen ännu, vägledning </a:t>
            </a:r>
          </a:p>
        </p:txBody>
      </p:sp>
      <p:pic>
        <p:nvPicPr>
          <p:cNvPr id="6" name="Bildobjekt 5">
            <a:extLst>
              <a:ext uri="{FF2B5EF4-FFF2-40B4-BE49-F238E27FC236}">
                <a16:creationId xmlns:a16="http://schemas.microsoft.com/office/drawing/2014/main" id="{5CA7C44E-59C0-4079-B447-48F931FD4CED}"/>
              </a:ext>
            </a:extLst>
          </p:cNvPr>
          <p:cNvPicPr>
            <a:picLocks noChangeAspect="1"/>
          </p:cNvPicPr>
          <p:nvPr/>
        </p:nvPicPr>
        <p:blipFill rotWithShape="1">
          <a:blip r:embed="rId5"/>
          <a:srcRect l="26376" t="10800" r="27162" b="30400"/>
          <a:stretch/>
        </p:blipFill>
        <p:spPr>
          <a:xfrm rot="488293">
            <a:off x="4595506" y="1691521"/>
            <a:ext cx="4248472" cy="3024336"/>
          </a:xfrm>
          <a:prstGeom prst="rect">
            <a:avLst/>
          </a:prstGeom>
          <a:ln>
            <a:solidFill>
              <a:schemeClr val="tx1"/>
            </a:solidFill>
          </a:ln>
        </p:spPr>
      </p:pic>
      <p:sp>
        <p:nvSpPr>
          <p:cNvPr id="7" name="textruta 6">
            <a:extLst>
              <a:ext uri="{FF2B5EF4-FFF2-40B4-BE49-F238E27FC236}">
                <a16:creationId xmlns:a16="http://schemas.microsoft.com/office/drawing/2014/main" id="{116E0375-BA71-4F06-AE4F-9EB27B240BFE}"/>
              </a:ext>
            </a:extLst>
          </p:cNvPr>
          <p:cNvSpPr txBox="1"/>
          <p:nvPr/>
        </p:nvSpPr>
        <p:spPr>
          <a:xfrm>
            <a:off x="457200" y="4989376"/>
            <a:ext cx="4402832" cy="1015663"/>
          </a:xfrm>
          <a:prstGeom prst="rect">
            <a:avLst/>
          </a:prstGeom>
          <a:noFill/>
        </p:spPr>
        <p:txBody>
          <a:bodyPr wrap="square" rtlCol="0">
            <a:spAutoFit/>
          </a:bodyPr>
          <a:lstStyle/>
          <a:p>
            <a:r>
              <a:rPr lang="sv-SE" sz="2000" dirty="0">
                <a:hlinkClick r:id="rId6"/>
              </a:rPr>
              <a:t>Stadsvision Sundsvall</a:t>
            </a:r>
            <a:r>
              <a:rPr lang="sv-SE" sz="2000" dirty="0"/>
              <a:t> </a:t>
            </a:r>
            <a:br>
              <a:rPr lang="sv-SE" sz="2000" dirty="0"/>
            </a:br>
            <a:r>
              <a:rPr lang="sv-SE" sz="2000" dirty="0"/>
              <a:t>politiskt antagen 2016 </a:t>
            </a:r>
          </a:p>
          <a:p>
            <a:r>
              <a:rPr lang="sv-SE" sz="2000" dirty="0"/>
              <a:t>som vägledning</a:t>
            </a:r>
          </a:p>
        </p:txBody>
      </p:sp>
      <p:sp>
        <p:nvSpPr>
          <p:cNvPr id="8" name="Rubrik 1">
            <a:extLst>
              <a:ext uri="{FF2B5EF4-FFF2-40B4-BE49-F238E27FC236}">
                <a16:creationId xmlns:a16="http://schemas.microsoft.com/office/drawing/2014/main" id="{BABC1BC4-CFC1-4F4F-8384-087E83188A9D}"/>
              </a:ext>
            </a:extLst>
          </p:cNvPr>
          <p:cNvSpPr>
            <a:spLocks noGrp="1"/>
          </p:cNvSpPr>
          <p:nvPr>
            <p:ph type="title"/>
          </p:nvPr>
        </p:nvSpPr>
        <p:spPr>
          <a:xfrm>
            <a:off x="457200" y="274638"/>
            <a:ext cx="8229600" cy="1143000"/>
          </a:xfrm>
        </p:spPr>
        <p:txBody>
          <a:bodyPr/>
          <a:lstStyle/>
          <a:p>
            <a:r>
              <a:rPr lang="sv-SE" dirty="0"/>
              <a:t>Kommunala arkitekturstrategier</a:t>
            </a:r>
          </a:p>
        </p:txBody>
      </p:sp>
    </p:spTree>
    <p:extLst>
      <p:ext uri="{BB962C8B-B14F-4D97-AF65-F5344CB8AC3E}">
        <p14:creationId xmlns:p14="http://schemas.microsoft.com/office/powerpoint/2010/main" val="485872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5DE3101-DA14-48D9-A250-D57E575991EA}"/>
              </a:ext>
            </a:extLst>
          </p:cNvPr>
          <p:cNvSpPr>
            <a:spLocks noGrp="1"/>
          </p:cNvSpPr>
          <p:nvPr>
            <p:ph type="title"/>
          </p:nvPr>
        </p:nvSpPr>
        <p:spPr/>
        <p:txBody>
          <a:bodyPr>
            <a:normAutofit fontScale="90000"/>
          </a:bodyPr>
          <a:lstStyle/>
          <a:p>
            <a:r>
              <a:rPr lang="sv-SE" dirty="0"/>
              <a:t>Arkitekturstrategier för landsbygden</a:t>
            </a:r>
          </a:p>
        </p:txBody>
      </p:sp>
      <p:pic>
        <p:nvPicPr>
          <p:cNvPr id="7" name="Bildobjekt 6">
            <a:extLst>
              <a:ext uri="{FF2B5EF4-FFF2-40B4-BE49-F238E27FC236}">
                <a16:creationId xmlns:a16="http://schemas.microsoft.com/office/drawing/2014/main" id="{96A76CE7-BBDA-443C-8ECF-4585DA2DAE35}"/>
              </a:ext>
            </a:extLst>
          </p:cNvPr>
          <p:cNvPicPr>
            <a:picLocks noChangeAspect="1"/>
          </p:cNvPicPr>
          <p:nvPr/>
        </p:nvPicPr>
        <p:blipFill rotWithShape="1">
          <a:blip r:embed="rId3"/>
          <a:srcRect l="33462" t="10800" r="34250" b="9401"/>
          <a:stretch/>
        </p:blipFill>
        <p:spPr>
          <a:xfrm>
            <a:off x="493068" y="1700808"/>
            <a:ext cx="1940555" cy="2697845"/>
          </a:xfrm>
          <a:prstGeom prst="rect">
            <a:avLst/>
          </a:prstGeom>
          <a:ln>
            <a:solidFill>
              <a:schemeClr val="tx1"/>
            </a:solidFill>
          </a:ln>
        </p:spPr>
      </p:pic>
      <p:sp>
        <p:nvSpPr>
          <p:cNvPr id="8" name="textruta 7">
            <a:extLst>
              <a:ext uri="{FF2B5EF4-FFF2-40B4-BE49-F238E27FC236}">
                <a16:creationId xmlns:a16="http://schemas.microsoft.com/office/drawing/2014/main" id="{73E47934-F57E-4857-8DE8-6AECAC93F83F}"/>
              </a:ext>
            </a:extLst>
          </p:cNvPr>
          <p:cNvSpPr txBox="1"/>
          <p:nvPr/>
        </p:nvSpPr>
        <p:spPr>
          <a:xfrm>
            <a:off x="457200" y="4525310"/>
            <a:ext cx="3312368" cy="923330"/>
          </a:xfrm>
          <a:prstGeom prst="rect">
            <a:avLst/>
          </a:prstGeom>
          <a:noFill/>
        </p:spPr>
        <p:txBody>
          <a:bodyPr wrap="square" rtlCol="0">
            <a:spAutoFit/>
          </a:bodyPr>
          <a:lstStyle/>
          <a:p>
            <a:r>
              <a:rPr lang="sv-SE" dirty="0"/>
              <a:t>Varberg kommun:</a:t>
            </a:r>
            <a:br>
              <a:rPr lang="sv-SE" dirty="0"/>
            </a:br>
            <a:r>
              <a:rPr lang="sv-SE" dirty="0">
                <a:hlinkClick r:id="rId4"/>
              </a:rPr>
              <a:t>Att bygga på landsbygden</a:t>
            </a:r>
            <a:br>
              <a:rPr lang="sv-SE" dirty="0">
                <a:hlinkClick r:id="rId4"/>
              </a:rPr>
            </a:br>
            <a:r>
              <a:rPr lang="sv-SE" dirty="0">
                <a:hlinkClick r:id="rId4"/>
              </a:rPr>
              <a:t>Att bygga vid kusten</a:t>
            </a:r>
            <a:endParaRPr lang="sv-SE" dirty="0"/>
          </a:p>
        </p:txBody>
      </p:sp>
      <p:pic>
        <p:nvPicPr>
          <p:cNvPr id="9" name="Platshållare för innehåll 8">
            <a:extLst>
              <a:ext uri="{FF2B5EF4-FFF2-40B4-BE49-F238E27FC236}">
                <a16:creationId xmlns:a16="http://schemas.microsoft.com/office/drawing/2014/main" id="{EBB745F0-6119-4EC0-8CF0-AA112D7E60AA}"/>
              </a:ext>
            </a:extLst>
          </p:cNvPr>
          <p:cNvPicPr>
            <a:picLocks noGrp="1" noChangeAspect="1"/>
          </p:cNvPicPr>
          <p:nvPr>
            <p:ph sz="quarter" idx="14"/>
          </p:nvPr>
        </p:nvPicPr>
        <p:blipFill rotWithShape="1">
          <a:blip r:embed="rId5"/>
          <a:srcRect l="33698" t="11553" r="34369" b="7688"/>
          <a:stretch/>
        </p:blipFill>
        <p:spPr>
          <a:xfrm>
            <a:off x="4489728" y="1687236"/>
            <a:ext cx="1905965" cy="2711416"/>
          </a:xfrm>
          <a:prstGeom prst="rect">
            <a:avLst/>
          </a:prstGeom>
          <a:ln>
            <a:solidFill>
              <a:schemeClr val="tx1"/>
            </a:solidFill>
          </a:ln>
        </p:spPr>
      </p:pic>
      <p:pic>
        <p:nvPicPr>
          <p:cNvPr id="10" name="Bildobjekt 9">
            <a:extLst>
              <a:ext uri="{FF2B5EF4-FFF2-40B4-BE49-F238E27FC236}">
                <a16:creationId xmlns:a16="http://schemas.microsoft.com/office/drawing/2014/main" id="{AD1BA0BF-AC93-4486-A262-9DA6E909A95A}"/>
              </a:ext>
            </a:extLst>
          </p:cNvPr>
          <p:cNvPicPr>
            <a:picLocks noChangeAspect="1"/>
          </p:cNvPicPr>
          <p:nvPr/>
        </p:nvPicPr>
        <p:blipFill rotWithShape="1">
          <a:blip r:embed="rId6"/>
          <a:srcRect l="33463" t="10896" r="34495" b="8422"/>
          <a:stretch/>
        </p:blipFill>
        <p:spPr>
          <a:xfrm>
            <a:off x="2509292" y="1700807"/>
            <a:ext cx="1904767" cy="2697845"/>
          </a:xfrm>
          <a:prstGeom prst="rect">
            <a:avLst/>
          </a:prstGeom>
          <a:ln>
            <a:solidFill>
              <a:schemeClr val="tx1"/>
            </a:solidFill>
          </a:ln>
        </p:spPr>
      </p:pic>
      <p:sp>
        <p:nvSpPr>
          <p:cNvPr id="11" name="Rektangel 10">
            <a:extLst>
              <a:ext uri="{FF2B5EF4-FFF2-40B4-BE49-F238E27FC236}">
                <a16:creationId xmlns:a16="http://schemas.microsoft.com/office/drawing/2014/main" id="{7F60E431-C44E-4993-A905-475D37F24646}"/>
              </a:ext>
            </a:extLst>
          </p:cNvPr>
          <p:cNvSpPr/>
          <p:nvPr/>
        </p:nvSpPr>
        <p:spPr>
          <a:xfrm>
            <a:off x="4414059" y="4525310"/>
            <a:ext cx="2055673" cy="923330"/>
          </a:xfrm>
          <a:prstGeom prst="rect">
            <a:avLst/>
          </a:prstGeom>
        </p:spPr>
        <p:txBody>
          <a:bodyPr wrap="square">
            <a:spAutoFit/>
          </a:bodyPr>
          <a:lstStyle/>
          <a:p>
            <a:r>
              <a:rPr lang="sv-SE" dirty="0"/>
              <a:t>Laholm kommun:</a:t>
            </a:r>
            <a:br>
              <a:rPr lang="sv-SE" dirty="0"/>
            </a:br>
            <a:r>
              <a:rPr lang="sv-SE" dirty="0">
                <a:hlinkClick r:id="rId7"/>
              </a:rPr>
              <a:t>Arkitekturprogram </a:t>
            </a:r>
          </a:p>
          <a:p>
            <a:r>
              <a:rPr lang="sv-SE" dirty="0">
                <a:hlinkClick r:id="rId7"/>
              </a:rPr>
              <a:t>Landsbygd</a:t>
            </a:r>
            <a:endParaRPr lang="sv-SE" dirty="0"/>
          </a:p>
        </p:txBody>
      </p:sp>
      <p:pic>
        <p:nvPicPr>
          <p:cNvPr id="12" name="Bildobjekt 11">
            <a:extLst>
              <a:ext uri="{FF2B5EF4-FFF2-40B4-BE49-F238E27FC236}">
                <a16:creationId xmlns:a16="http://schemas.microsoft.com/office/drawing/2014/main" id="{D2E72E89-7FE5-462D-B596-7FFE716B4921}"/>
              </a:ext>
            </a:extLst>
          </p:cNvPr>
          <p:cNvPicPr>
            <a:picLocks noChangeAspect="1"/>
          </p:cNvPicPr>
          <p:nvPr/>
        </p:nvPicPr>
        <p:blipFill rotWithShape="1">
          <a:blip r:embed="rId8"/>
          <a:srcRect l="27162" t="13512" r="41338" b="6601"/>
          <a:stretch/>
        </p:blipFill>
        <p:spPr>
          <a:xfrm>
            <a:off x="6579519" y="1700807"/>
            <a:ext cx="1891155" cy="2697845"/>
          </a:xfrm>
          <a:prstGeom prst="rect">
            <a:avLst/>
          </a:prstGeom>
          <a:ln>
            <a:solidFill>
              <a:schemeClr val="tx1"/>
            </a:solidFill>
          </a:ln>
        </p:spPr>
      </p:pic>
      <p:sp>
        <p:nvSpPr>
          <p:cNvPr id="2" name="textruta 1">
            <a:extLst>
              <a:ext uri="{FF2B5EF4-FFF2-40B4-BE49-F238E27FC236}">
                <a16:creationId xmlns:a16="http://schemas.microsoft.com/office/drawing/2014/main" id="{ECEFF03E-FEFA-464E-9A1B-6D517E25BCE8}"/>
              </a:ext>
            </a:extLst>
          </p:cNvPr>
          <p:cNvSpPr txBox="1"/>
          <p:nvPr/>
        </p:nvSpPr>
        <p:spPr>
          <a:xfrm>
            <a:off x="6599088" y="4521111"/>
            <a:ext cx="2170584" cy="1200329"/>
          </a:xfrm>
          <a:prstGeom prst="rect">
            <a:avLst/>
          </a:prstGeom>
          <a:noFill/>
        </p:spPr>
        <p:txBody>
          <a:bodyPr wrap="square" rtlCol="0">
            <a:spAutoFit/>
          </a:bodyPr>
          <a:lstStyle/>
          <a:p>
            <a:r>
              <a:rPr lang="sv-SE" dirty="0"/>
              <a:t>Örebro kommun:</a:t>
            </a:r>
            <a:br>
              <a:rPr lang="sv-SE" dirty="0"/>
            </a:br>
            <a:r>
              <a:rPr lang="sv-SE" dirty="0">
                <a:hlinkClick r:id="rId9"/>
              </a:rPr>
              <a:t>Arkitektur och byggande i Örebro kommun</a:t>
            </a:r>
            <a:endParaRPr lang="sv-SE" dirty="0"/>
          </a:p>
        </p:txBody>
      </p:sp>
    </p:spTree>
    <p:extLst>
      <p:ext uri="{BB962C8B-B14F-4D97-AF65-F5344CB8AC3E}">
        <p14:creationId xmlns:p14="http://schemas.microsoft.com/office/powerpoint/2010/main" val="3355016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5DE3101-DA14-48D9-A250-D57E575991EA}"/>
              </a:ext>
            </a:extLst>
          </p:cNvPr>
          <p:cNvSpPr>
            <a:spLocks noGrp="1"/>
          </p:cNvSpPr>
          <p:nvPr>
            <p:ph type="title"/>
          </p:nvPr>
        </p:nvSpPr>
        <p:spPr/>
        <p:txBody>
          <a:bodyPr>
            <a:normAutofit fontScale="90000"/>
          </a:bodyPr>
          <a:lstStyle/>
          <a:p>
            <a:r>
              <a:rPr lang="sv-SE" dirty="0"/>
              <a:t>Arkitekturstrategi: </a:t>
            </a:r>
            <a:br>
              <a:rPr lang="sv-SE" dirty="0"/>
            </a:br>
            <a:r>
              <a:rPr lang="sv-SE" dirty="0"/>
              <a:t>Avesta, Fagersta och Norberg</a:t>
            </a:r>
          </a:p>
        </p:txBody>
      </p:sp>
      <p:pic>
        <p:nvPicPr>
          <p:cNvPr id="10" name="Bildobjekt 9">
            <a:extLst>
              <a:ext uri="{FF2B5EF4-FFF2-40B4-BE49-F238E27FC236}">
                <a16:creationId xmlns:a16="http://schemas.microsoft.com/office/drawing/2014/main" id="{1BDE606B-2AF0-48D7-A850-AEE3CF7BD476}"/>
              </a:ext>
            </a:extLst>
          </p:cNvPr>
          <p:cNvPicPr>
            <a:picLocks noChangeAspect="1"/>
          </p:cNvPicPr>
          <p:nvPr/>
        </p:nvPicPr>
        <p:blipFill rotWithShape="1">
          <a:blip r:embed="rId3"/>
          <a:srcRect l="24800" t="10800" r="41338" b="3801"/>
          <a:stretch/>
        </p:blipFill>
        <p:spPr>
          <a:xfrm>
            <a:off x="457200" y="1556792"/>
            <a:ext cx="2905611" cy="4121914"/>
          </a:xfrm>
          <a:prstGeom prst="rect">
            <a:avLst/>
          </a:prstGeom>
          <a:ln>
            <a:solidFill>
              <a:schemeClr val="tx1"/>
            </a:solidFill>
          </a:ln>
        </p:spPr>
      </p:pic>
      <p:sp>
        <p:nvSpPr>
          <p:cNvPr id="11" name="textruta 10">
            <a:extLst>
              <a:ext uri="{FF2B5EF4-FFF2-40B4-BE49-F238E27FC236}">
                <a16:creationId xmlns:a16="http://schemas.microsoft.com/office/drawing/2014/main" id="{AD293DC5-133C-4FF2-AF4A-8880FEAEF99F}"/>
              </a:ext>
            </a:extLst>
          </p:cNvPr>
          <p:cNvSpPr txBox="1"/>
          <p:nvPr/>
        </p:nvSpPr>
        <p:spPr>
          <a:xfrm>
            <a:off x="4049192" y="2132856"/>
            <a:ext cx="4608512" cy="2308324"/>
          </a:xfrm>
          <a:prstGeom prst="rect">
            <a:avLst/>
          </a:prstGeom>
          <a:noFill/>
        </p:spPr>
        <p:txBody>
          <a:bodyPr wrap="square" rtlCol="0">
            <a:spAutoFit/>
          </a:bodyPr>
          <a:lstStyle/>
          <a:p>
            <a:r>
              <a:rPr lang="sv-SE" b="1" dirty="0"/>
              <a:t>Kommunfakta:</a:t>
            </a:r>
            <a:br>
              <a:rPr lang="sv-SE" dirty="0"/>
            </a:br>
            <a:r>
              <a:rPr lang="sv-SE" dirty="0"/>
              <a:t>Kommunerna Avesta, Fagersta och Norberg har tillsammans 42 259 invånare</a:t>
            </a:r>
          </a:p>
          <a:p>
            <a:endParaRPr lang="sv-SE" dirty="0"/>
          </a:p>
          <a:p>
            <a:r>
              <a:rPr lang="sv-SE" dirty="0"/>
              <a:t>Gemensam förvaltning och nämnd för miljö- plan och byggfrågor. </a:t>
            </a:r>
            <a:br>
              <a:rPr lang="sv-SE" dirty="0"/>
            </a:br>
            <a:br>
              <a:rPr lang="sv-SE" dirty="0"/>
            </a:br>
            <a:endParaRPr lang="sv-SE" dirty="0"/>
          </a:p>
        </p:txBody>
      </p:sp>
    </p:spTree>
    <p:extLst>
      <p:ext uri="{BB962C8B-B14F-4D97-AF65-F5344CB8AC3E}">
        <p14:creationId xmlns:p14="http://schemas.microsoft.com/office/powerpoint/2010/main" val="2211092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5DE3101-DA14-48D9-A250-D57E575991EA}"/>
              </a:ext>
            </a:extLst>
          </p:cNvPr>
          <p:cNvSpPr>
            <a:spLocks noGrp="1"/>
          </p:cNvSpPr>
          <p:nvPr>
            <p:ph type="title"/>
          </p:nvPr>
        </p:nvSpPr>
        <p:spPr/>
        <p:txBody>
          <a:bodyPr>
            <a:normAutofit fontScale="90000"/>
          </a:bodyPr>
          <a:lstStyle/>
          <a:p>
            <a:r>
              <a:rPr lang="sv-SE" dirty="0"/>
              <a:t>Arkitekturstrategi: </a:t>
            </a:r>
            <a:br>
              <a:rPr lang="sv-SE" dirty="0"/>
            </a:br>
            <a:r>
              <a:rPr lang="sv-SE" dirty="0"/>
              <a:t>Avesta, Fagersta och Norberg</a:t>
            </a:r>
          </a:p>
        </p:txBody>
      </p:sp>
      <p:pic>
        <p:nvPicPr>
          <p:cNvPr id="10" name="Bildobjekt 9">
            <a:extLst>
              <a:ext uri="{FF2B5EF4-FFF2-40B4-BE49-F238E27FC236}">
                <a16:creationId xmlns:a16="http://schemas.microsoft.com/office/drawing/2014/main" id="{1BDE606B-2AF0-48D7-A850-AEE3CF7BD476}"/>
              </a:ext>
            </a:extLst>
          </p:cNvPr>
          <p:cNvPicPr>
            <a:picLocks noChangeAspect="1"/>
          </p:cNvPicPr>
          <p:nvPr/>
        </p:nvPicPr>
        <p:blipFill rotWithShape="1">
          <a:blip r:embed="rId3"/>
          <a:srcRect l="24800" t="10800" r="41338" b="3801"/>
          <a:stretch/>
        </p:blipFill>
        <p:spPr>
          <a:xfrm>
            <a:off x="457200" y="1556792"/>
            <a:ext cx="2905611" cy="4121914"/>
          </a:xfrm>
          <a:prstGeom prst="rect">
            <a:avLst/>
          </a:prstGeom>
          <a:ln>
            <a:solidFill>
              <a:schemeClr val="tx1"/>
            </a:solidFill>
          </a:ln>
        </p:spPr>
      </p:pic>
      <p:sp>
        <p:nvSpPr>
          <p:cNvPr id="11" name="textruta 10">
            <a:extLst>
              <a:ext uri="{FF2B5EF4-FFF2-40B4-BE49-F238E27FC236}">
                <a16:creationId xmlns:a16="http://schemas.microsoft.com/office/drawing/2014/main" id="{AD293DC5-133C-4FF2-AF4A-8880FEAEF99F}"/>
              </a:ext>
            </a:extLst>
          </p:cNvPr>
          <p:cNvSpPr txBox="1"/>
          <p:nvPr/>
        </p:nvSpPr>
        <p:spPr>
          <a:xfrm>
            <a:off x="3779912" y="1916832"/>
            <a:ext cx="4258816" cy="1754326"/>
          </a:xfrm>
          <a:prstGeom prst="rect">
            <a:avLst/>
          </a:prstGeom>
          <a:noFill/>
        </p:spPr>
        <p:txBody>
          <a:bodyPr wrap="square" rtlCol="0">
            <a:spAutoFit/>
          </a:bodyPr>
          <a:lstStyle/>
          <a:p>
            <a:r>
              <a:rPr lang="sv-SE" b="1" dirty="0"/>
              <a:t>Syfte 1. Konkretisera ÖP 2007:</a:t>
            </a:r>
          </a:p>
          <a:p>
            <a:endParaRPr lang="sv-SE" dirty="0"/>
          </a:p>
          <a:p>
            <a:r>
              <a:rPr lang="sv-SE" i="1" dirty="0"/>
              <a:t>”Utgångspunkten vid bedömning av tillskott och förändringar ska vara att åtgärderna ska tillföra helhetsbilden positiva värden.” </a:t>
            </a:r>
          </a:p>
          <a:p>
            <a:endParaRPr lang="sv-SE" i="1" dirty="0"/>
          </a:p>
        </p:txBody>
      </p:sp>
    </p:spTree>
    <p:extLst>
      <p:ext uri="{BB962C8B-B14F-4D97-AF65-F5344CB8AC3E}">
        <p14:creationId xmlns:p14="http://schemas.microsoft.com/office/powerpoint/2010/main" val="1042019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5DE3101-DA14-48D9-A250-D57E575991EA}"/>
              </a:ext>
            </a:extLst>
          </p:cNvPr>
          <p:cNvSpPr>
            <a:spLocks noGrp="1"/>
          </p:cNvSpPr>
          <p:nvPr>
            <p:ph type="title"/>
          </p:nvPr>
        </p:nvSpPr>
        <p:spPr/>
        <p:txBody>
          <a:bodyPr>
            <a:normAutofit fontScale="90000"/>
          </a:bodyPr>
          <a:lstStyle/>
          <a:p>
            <a:r>
              <a:rPr lang="sv-SE" dirty="0"/>
              <a:t>Arkitekturstrategi: </a:t>
            </a:r>
            <a:br>
              <a:rPr lang="sv-SE" dirty="0"/>
            </a:br>
            <a:r>
              <a:rPr lang="sv-SE" dirty="0"/>
              <a:t>Avesta, Fagersta och Norberg</a:t>
            </a:r>
          </a:p>
        </p:txBody>
      </p:sp>
      <p:pic>
        <p:nvPicPr>
          <p:cNvPr id="10" name="Bildobjekt 9">
            <a:extLst>
              <a:ext uri="{FF2B5EF4-FFF2-40B4-BE49-F238E27FC236}">
                <a16:creationId xmlns:a16="http://schemas.microsoft.com/office/drawing/2014/main" id="{1BDE606B-2AF0-48D7-A850-AEE3CF7BD476}"/>
              </a:ext>
            </a:extLst>
          </p:cNvPr>
          <p:cNvPicPr>
            <a:picLocks noChangeAspect="1"/>
          </p:cNvPicPr>
          <p:nvPr/>
        </p:nvPicPr>
        <p:blipFill rotWithShape="1">
          <a:blip r:embed="rId3"/>
          <a:srcRect l="24800" t="10800" r="41338" b="3801"/>
          <a:stretch/>
        </p:blipFill>
        <p:spPr>
          <a:xfrm>
            <a:off x="457200" y="1556792"/>
            <a:ext cx="2905611" cy="4121914"/>
          </a:xfrm>
          <a:prstGeom prst="rect">
            <a:avLst/>
          </a:prstGeom>
          <a:ln>
            <a:solidFill>
              <a:schemeClr val="tx1"/>
            </a:solidFill>
          </a:ln>
        </p:spPr>
      </p:pic>
      <p:sp>
        <p:nvSpPr>
          <p:cNvPr id="11" name="textruta 10">
            <a:extLst>
              <a:ext uri="{FF2B5EF4-FFF2-40B4-BE49-F238E27FC236}">
                <a16:creationId xmlns:a16="http://schemas.microsoft.com/office/drawing/2014/main" id="{AD293DC5-133C-4FF2-AF4A-8880FEAEF99F}"/>
              </a:ext>
            </a:extLst>
          </p:cNvPr>
          <p:cNvSpPr txBox="1"/>
          <p:nvPr/>
        </p:nvSpPr>
        <p:spPr>
          <a:xfrm>
            <a:off x="3779912" y="2132856"/>
            <a:ext cx="5040560" cy="2862322"/>
          </a:xfrm>
          <a:prstGeom prst="rect">
            <a:avLst/>
          </a:prstGeom>
          <a:noFill/>
        </p:spPr>
        <p:txBody>
          <a:bodyPr wrap="square" rtlCol="0">
            <a:spAutoFit/>
          </a:bodyPr>
          <a:lstStyle/>
          <a:p>
            <a:r>
              <a:rPr lang="sv-SE" b="1" dirty="0"/>
              <a:t>Syfte 2. Stöd vid bygglovhandläggning</a:t>
            </a:r>
          </a:p>
          <a:p>
            <a:endParaRPr lang="sv-SE" b="1" dirty="0"/>
          </a:p>
          <a:p>
            <a:pPr marL="285750" indent="-285750">
              <a:buFont typeface="Arial" panose="020B0604020202020204" pitchFamily="34" charset="0"/>
              <a:buChar char="•"/>
            </a:pPr>
            <a:r>
              <a:rPr lang="sv-SE" dirty="0"/>
              <a:t>Äldre kulturmiljöprogram har fokus att beskriva befintlig bebyggelse</a:t>
            </a:r>
            <a:br>
              <a:rPr lang="sv-SE" dirty="0"/>
            </a:br>
            <a:endParaRPr lang="sv-SE" dirty="0"/>
          </a:p>
          <a:p>
            <a:pPr marL="285750" indent="-285750">
              <a:buFont typeface="Arial" panose="020B0604020202020204" pitchFamily="34" charset="0"/>
              <a:buChar char="•"/>
            </a:pPr>
            <a:r>
              <a:rPr lang="sv-SE" dirty="0"/>
              <a:t>Beskriva hur om hur man kan utforma ny-, till- och ombyggnationer så att de harmoniserar med karaktären i landskapet och ansluter till den form och placering som den befintliga bebyggelsen har</a:t>
            </a:r>
          </a:p>
        </p:txBody>
      </p:sp>
    </p:spTree>
    <p:extLst>
      <p:ext uri="{BB962C8B-B14F-4D97-AF65-F5344CB8AC3E}">
        <p14:creationId xmlns:p14="http://schemas.microsoft.com/office/powerpoint/2010/main" val="2885158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5DE3101-DA14-48D9-A250-D57E575991EA}"/>
              </a:ext>
            </a:extLst>
          </p:cNvPr>
          <p:cNvSpPr>
            <a:spLocks noGrp="1"/>
          </p:cNvSpPr>
          <p:nvPr>
            <p:ph type="title"/>
          </p:nvPr>
        </p:nvSpPr>
        <p:spPr/>
        <p:txBody>
          <a:bodyPr>
            <a:normAutofit fontScale="90000"/>
          </a:bodyPr>
          <a:lstStyle/>
          <a:p>
            <a:r>
              <a:rPr lang="sv-SE" dirty="0"/>
              <a:t>Arkitekturstrategi: </a:t>
            </a:r>
            <a:br>
              <a:rPr lang="sv-SE" dirty="0"/>
            </a:br>
            <a:r>
              <a:rPr lang="sv-SE" dirty="0"/>
              <a:t>Avesta, Fagersta och Norberg</a:t>
            </a:r>
          </a:p>
        </p:txBody>
      </p:sp>
      <p:pic>
        <p:nvPicPr>
          <p:cNvPr id="10" name="Bildobjekt 9">
            <a:extLst>
              <a:ext uri="{FF2B5EF4-FFF2-40B4-BE49-F238E27FC236}">
                <a16:creationId xmlns:a16="http://schemas.microsoft.com/office/drawing/2014/main" id="{1BDE606B-2AF0-48D7-A850-AEE3CF7BD476}"/>
              </a:ext>
            </a:extLst>
          </p:cNvPr>
          <p:cNvPicPr>
            <a:picLocks noChangeAspect="1"/>
          </p:cNvPicPr>
          <p:nvPr/>
        </p:nvPicPr>
        <p:blipFill rotWithShape="1">
          <a:blip r:embed="rId3"/>
          <a:srcRect l="24800" t="10800" r="41338" b="3801"/>
          <a:stretch/>
        </p:blipFill>
        <p:spPr>
          <a:xfrm>
            <a:off x="457200" y="1556792"/>
            <a:ext cx="2905611" cy="4121914"/>
          </a:xfrm>
          <a:prstGeom prst="rect">
            <a:avLst/>
          </a:prstGeom>
          <a:ln>
            <a:solidFill>
              <a:schemeClr val="tx1"/>
            </a:solidFill>
          </a:ln>
        </p:spPr>
      </p:pic>
      <p:sp>
        <p:nvSpPr>
          <p:cNvPr id="11" name="textruta 10">
            <a:extLst>
              <a:ext uri="{FF2B5EF4-FFF2-40B4-BE49-F238E27FC236}">
                <a16:creationId xmlns:a16="http://schemas.microsoft.com/office/drawing/2014/main" id="{AD293DC5-133C-4FF2-AF4A-8880FEAEF99F}"/>
              </a:ext>
            </a:extLst>
          </p:cNvPr>
          <p:cNvSpPr txBox="1"/>
          <p:nvPr/>
        </p:nvSpPr>
        <p:spPr>
          <a:xfrm>
            <a:off x="3779912" y="2132856"/>
            <a:ext cx="5040560" cy="2585323"/>
          </a:xfrm>
          <a:prstGeom prst="rect">
            <a:avLst/>
          </a:prstGeom>
          <a:noFill/>
        </p:spPr>
        <p:txBody>
          <a:bodyPr wrap="square" rtlCol="0">
            <a:spAutoFit/>
          </a:bodyPr>
          <a:lstStyle/>
          <a:p>
            <a:r>
              <a:rPr lang="sv-SE" b="1" dirty="0"/>
              <a:t>Syfte 3. Vägleda &amp; inspirera</a:t>
            </a:r>
          </a:p>
          <a:p>
            <a:endParaRPr lang="sv-SE" b="1" dirty="0"/>
          </a:p>
          <a:p>
            <a:pPr marL="285750" indent="-285750">
              <a:buFont typeface="Arial" panose="020B0604020202020204" pitchFamily="34" charset="0"/>
              <a:buChar char="•"/>
            </a:pPr>
            <a:r>
              <a:rPr lang="sv-SE" dirty="0"/>
              <a:t>Stimulera byggande på landsbygden</a:t>
            </a:r>
            <a:br>
              <a:rPr lang="sv-SE" dirty="0"/>
            </a:br>
            <a:endParaRPr lang="sv-SE" dirty="0"/>
          </a:p>
          <a:p>
            <a:pPr marL="285750" indent="-285750">
              <a:buFont typeface="Arial" panose="020B0604020202020204" pitchFamily="34" charset="0"/>
              <a:buChar char="•"/>
            </a:pPr>
            <a:r>
              <a:rPr lang="sv-SE" dirty="0"/>
              <a:t>Politiska ställningstaganden klara för snabbare handläggning</a:t>
            </a:r>
          </a:p>
          <a:p>
            <a:endParaRPr lang="sv-SE" dirty="0"/>
          </a:p>
          <a:p>
            <a:endParaRPr lang="sv-SE" b="1" dirty="0"/>
          </a:p>
          <a:p>
            <a:endParaRPr lang="sv-SE" b="1" dirty="0"/>
          </a:p>
        </p:txBody>
      </p:sp>
    </p:spTree>
    <p:extLst>
      <p:ext uri="{BB962C8B-B14F-4D97-AF65-F5344CB8AC3E}">
        <p14:creationId xmlns:p14="http://schemas.microsoft.com/office/powerpoint/2010/main" val="3269404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öga kusten är vackrast i Sverige - Sydsvenskan">
            <a:extLst>
              <a:ext uri="{FF2B5EF4-FFF2-40B4-BE49-F238E27FC236}">
                <a16:creationId xmlns:a16="http://schemas.microsoft.com/office/drawing/2014/main" id="{B75B6C4A-9C94-4451-8839-C7DD6C8B52F6}"/>
              </a:ext>
            </a:extLst>
          </p:cNvPr>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29436" y="0"/>
            <a:ext cx="9265030" cy="5559018"/>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a:extLst>
              <a:ext uri="{FF2B5EF4-FFF2-40B4-BE49-F238E27FC236}">
                <a16:creationId xmlns:a16="http://schemas.microsoft.com/office/drawing/2014/main" id="{9EE818B6-B907-4D7A-8DCE-056BB75B062D}"/>
              </a:ext>
            </a:extLst>
          </p:cNvPr>
          <p:cNvSpPr/>
          <p:nvPr/>
        </p:nvSpPr>
        <p:spPr>
          <a:xfrm>
            <a:off x="-29436" y="5559018"/>
            <a:ext cx="1468672" cy="246221"/>
          </a:xfrm>
          <a:prstGeom prst="rect">
            <a:avLst/>
          </a:prstGeom>
        </p:spPr>
        <p:txBody>
          <a:bodyPr wrap="none">
            <a:spAutoFit/>
          </a:bodyPr>
          <a:lstStyle/>
          <a:p>
            <a:r>
              <a:rPr lang="sv-SE" sz="1000" dirty="0">
                <a:latin typeface="Trebuchet MS" panose="020B0603020202020204" pitchFamily="34" charset="0"/>
              </a:rPr>
              <a:t>Bildkälla: Sydsvenskan</a:t>
            </a:r>
            <a:endParaRPr lang="sv-SE" sz="1000" dirty="0"/>
          </a:p>
        </p:txBody>
      </p:sp>
      <p:sp>
        <p:nvSpPr>
          <p:cNvPr id="5" name="Platshållare för innehåll 1">
            <a:extLst>
              <a:ext uri="{FF2B5EF4-FFF2-40B4-BE49-F238E27FC236}">
                <a16:creationId xmlns:a16="http://schemas.microsoft.com/office/drawing/2014/main" id="{2355C848-6CF9-4E36-AA12-0325DAE7C431}"/>
              </a:ext>
            </a:extLst>
          </p:cNvPr>
          <p:cNvSpPr txBox="1">
            <a:spLocks/>
          </p:cNvSpPr>
          <p:nvPr/>
        </p:nvSpPr>
        <p:spPr>
          <a:xfrm>
            <a:off x="599903" y="527553"/>
            <a:ext cx="8208912" cy="2232248"/>
          </a:xfrm>
          <a:prstGeom prst="rect">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sv-SE" i="1" dirty="0"/>
              <a:t>Fråga:</a:t>
            </a:r>
            <a:br>
              <a:rPr lang="sv-SE" i="1" dirty="0"/>
            </a:br>
            <a:r>
              <a:rPr lang="sv-SE" dirty="0"/>
              <a:t>I vilken grad anpassar vi i länet,</a:t>
            </a:r>
            <a:br>
              <a:rPr lang="sv-SE" dirty="0"/>
            </a:br>
            <a:r>
              <a:rPr lang="sv-SE" dirty="0"/>
              <a:t> ny bebyggelse och bevarar kulturvärden i landskapet? </a:t>
            </a:r>
            <a:endParaRPr lang="sv-SE" dirty="0">
              <a:solidFill>
                <a:srgbClr val="0000FF"/>
              </a:solidFill>
              <a:hlinkClick r:id="rId4">
                <a:extLst>
                  <a:ext uri="{A12FA001-AC4F-418D-AE19-62706E023703}">
                    <ahyp:hlinkClr xmlns:ahyp="http://schemas.microsoft.com/office/drawing/2018/hyperlinkcolor" val="tx"/>
                  </a:ext>
                </a:extLst>
              </a:hlinkClick>
            </a:endParaRPr>
          </a:p>
          <a:p>
            <a:pPr marL="0" indent="0" algn="ctr">
              <a:buFont typeface="Arial" pitchFamily="34" charset="0"/>
              <a:buNone/>
            </a:pPr>
            <a:endParaRPr lang="sv-SE" i="1" dirty="0"/>
          </a:p>
        </p:txBody>
      </p:sp>
    </p:spTree>
    <p:extLst>
      <p:ext uri="{BB962C8B-B14F-4D97-AF65-F5344CB8AC3E}">
        <p14:creationId xmlns:p14="http://schemas.microsoft.com/office/powerpoint/2010/main" val="311281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5DE3101-DA14-48D9-A250-D57E575991EA}"/>
              </a:ext>
            </a:extLst>
          </p:cNvPr>
          <p:cNvSpPr>
            <a:spLocks noGrp="1"/>
          </p:cNvSpPr>
          <p:nvPr>
            <p:ph type="title"/>
          </p:nvPr>
        </p:nvSpPr>
        <p:spPr/>
        <p:txBody>
          <a:bodyPr>
            <a:normAutofit fontScale="90000"/>
          </a:bodyPr>
          <a:lstStyle/>
          <a:p>
            <a:r>
              <a:rPr lang="sv-SE" dirty="0"/>
              <a:t>Arkitekturstrategi: </a:t>
            </a:r>
            <a:br>
              <a:rPr lang="sv-SE" dirty="0"/>
            </a:br>
            <a:r>
              <a:rPr lang="sv-SE" dirty="0"/>
              <a:t>Avesta, Fagersta och Norberg</a:t>
            </a:r>
          </a:p>
        </p:txBody>
      </p:sp>
      <p:pic>
        <p:nvPicPr>
          <p:cNvPr id="10" name="Bildobjekt 9">
            <a:extLst>
              <a:ext uri="{FF2B5EF4-FFF2-40B4-BE49-F238E27FC236}">
                <a16:creationId xmlns:a16="http://schemas.microsoft.com/office/drawing/2014/main" id="{1BDE606B-2AF0-48D7-A850-AEE3CF7BD476}"/>
              </a:ext>
            </a:extLst>
          </p:cNvPr>
          <p:cNvPicPr>
            <a:picLocks noChangeAspect="1"/>
          </p:cNvPicPr>
          <p:nvPr/>
        </p:nvPicPr>
        <p:blipFill rotWithShape="1">
          <a:blip r:embed="rId3"/>
          <a:srcRect l="24800" t="10800" r="41338" b="3801"/>
          <a:stretch/>
        </p:blipFill>
        <p:spPr>
          <a:xfrm>
            <a:off x="457200" y="1556792"/>
            <a:ext cx="2905611" cy="4121914"/>
          </a:xfrm>
          <a:prstGeom prst="rect">
            <a:avLst/>
          </a:prstGeom>
          <a:ln>
            <a:solidFill>
              <a:schemeClr val="tx1"/>
            </a:solidFill>
          </a:ln>
        </p:spPr>
      </p:pic>
      <p:sp>
        <p:nvSpPr>
          <p:cNvPr id="11" name="textruta 10">
            <a:extLst>
              <a:ext uri="{FF2B5EF4-FFF2-40B4-BE49-F238E27FC236}">
                <a16:creationId xmlns:a16="http://schemas.microsoft.com/office/drawing/2014/main" id="{AD293DC5-133C-4FF2-AF4A-8880FEAEF99F}"/>
              </a:ext>
            </a:extLst>
          </p:cNvPr>
          <p:cNvSpPr txBox="1"/>
          <p:nvPr/>
        </p:nvSpPr>
        <p:spPr>
          <a:xfrm>
            <a:off x="3779912" y="2060848"/>
            <a:ext cx="5040560" cy="1477328"/>
          </a:xfrm>
          <a:prstGeom prst="rect">
            <a:avLst/>
          </a:prstGeom>
          <a:noFill/>
        </p:spPr>
        <p:txBody>
          <a:bodyPr wrap="square" rtlCol="0">
            <a:spAutoFit/>
          </a:bodyPr>
          <a:lstStyle/>
          <a:p>
            <a:r>
              <a:rPr lang="sv-SE" b="1" dirty="0"/>
              <a:t>Rekommendationer om:</a:t>
            </a:r>
          </a:p>
          <a:p>
            <a:pPr marL="285750" indent="-285750">
              <a:buFont typeface="Arial" panose="020B0604020202020204" pitchFamily="34" charset="0"/>
              <a:buChar char="•"/>
            </a:pPr>
            <a:r>
              <a:rPr lang="sv-SE" dirty="0"/>
              <a:t>Placering</a:t>
            </a:r>
          </a:p>
          <a:p>
            <a:pPr marL="285750" indent="-285750">
              <a:buFont typeface="Arial" panose="020B0604020202020204" pitchFamily="34" charset="0"/>
              <a:buChar char="•"/>
            </a:pPr>
            <a:r>
              <a:rPr lang="sv-SE" dirty="0"/>
              <a:t>Volym &amp; proportioner</a:t>
            </a:r>
          </a:p>
          <a:p>
            <a:pPr marL="285750" indent="-285750">
              <a:buFont typeface="Arial" panose="020B0604020202020204" pitchFamily="34" charset="0"/>
              <a:buChar char="•"/>
            </a:pPr>
            <a:r>
              <a:rPr lang="sv-SE" dirty="0"/>
              <a:t>Material, färg och detaljer</a:t>
            </a:r>
          </a:p>
          <a:p>
            <a:endParaRPr lang="sv-SE" b="1" dirty="0"/>
          </a:p>
        </p:txBody>
      </p:sp>
    </p:spTree>
    <p:extLst>
      <p:ext uri="{BB962C8B-B14F-4D97-AF65-F5344CB8AC3E}">
        <p14:creationId xmlns:p14="http://schemas.microsoft.com/office/powerpoint/2010/main" val="586343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5DE3101-DA14-48D9-A250-D57E575991EA}"/>
              </a:ext>
            </a:extLst>
          </p:cNvPr>
          <p:cNvSpPr>
            <a:spLocks noGrp="1"/>
          </p:cNvSpPr>
          <p:nvPr>
            <p:ph type="title"/>
          </p:nvPr>
        </p:nvSpPr>
        <p:spPr/>
        <p:txBody>
          <a:bodyPr>
            <a:normAutofit fontScale="90000"/>
          </a:bodyPr>
          <a:lstStyle/>
          <a:p>
            <a:r>
              <a:rPr lang="sv-SE" dirty="0"/>
              <a:t>Arkitekturstrategi: </a:t>
            </a:r>
            <a:br>
              <a:rPr lang="sv-SE" dirty="0"/>
            </a:br>
            <a:r>
              <a:rPr lang="sv-SE" dirty="0"/>
              <a:t>Avesta, Fagersta och Norberg</a:t>
            </a:r>
          </a:p>
        </p:txBody>
      </p:sp>
      <p:pic>
        <p:nvPicPr>
          <p:cNvPr id="10" name="Bildobjekt 9">
            <a:extLst>
              <a:ext uri="{FF2B5EF4-FFF2-40B4-BE49-F238E27FC236}">
                <a16:creationId xmlns:a16="http://schemas.microsoft.com/office/drawing/2014/main" id="{1BDE606B-2AF0-48D7-A850-AEE3CF7BD476}"/>
              </a:ext>
            </a:extLst>
          </p:cNvPr>
          <p:cNvPicPr>
            <a:picLocks noChangeAspect="1"/>
          </p:cNvPicPr>
          <p:nvPr/>
        </p:nvPicPr>
        <p:blipFill rotWithShape="1">
          <a:blip r:embed="rId3"/>
          <a:srcRect l="24800" t="10800" r="41338" b="3801"/>
          <a:stretch/>
        </p:blipFill>
        <p:spPr>
          <a:xfrm>
            <a:off x="457200" y="1556792"/>
            <a:ext cx="2905611" cy="4121914"/>
          </a:xfrm>
          <a:prstGeom prst="rect">
            <a:avLst/>
          </a:prstGeom>
          <a:ln>
            <a:solidFill>
              <a:schemeClr val="tx1"/>
            </a:solidFill>
          </a:ln>
        </p:spPr>
      </p:pic>
      <p:sp>
        <p:nvSpPr>
          <p:cNvPr id="11" name="textruta 10">
            <a:extLst>
              <a:ext uri="{FF2B5EF4-FFF2-40B4-BE49-F238E27FC236}">
                <a16:creationId xmlns:a16="http://schemas.microsoft.com/office/drawing/2014/main" id="{AD293DC5-133C-4FF2-AF4A-8880FEAEF99F}"/>
              </a:ext>
            </a:extLst>
          </p:cNvPr>
          <p:cNvSpPr txBox="1"/>
          <p:nvPr/>
        </p:nvSpPr>
        <p:spPr>
          <a:xfrm>
            <a:off x="3671211" y="1560240"/>
            <a:ext cx="5040560" cy="646331"/>
          </a:xfrm>
          <a:prstGeom prst="rect">
            <a:avLst/>
          </a:prstGeom>
          <a:noFill/>
        </p:spPr>
        <p:txBody>
          <a:bodyPr wrap="square" rtlCol="0">
            <a:spAutoFit/>
          </a:bodyPr>
          <a:lstStyle/>
          <a:p>
            <a:r>
              <a:rPr lang="sv-SE" b="1" dirty="0"/>
              <a:t>Placering</a:t>
            </a:r>
          </a:p>
          <a:p>
            <a:endParaRPr lang="sv-SE" b="1" dirty="0"/>
          </a:p>
        </p:txBody>
      </p:sp>
      <p:pic>
        <p:nvPicPr>
          <p:cNvPr id="2" name="Bildobjekt 1">
            <a:extLst>
              <a:ext uri="{FF2B5EF4-FFF2-40B4-BE49-F238E27FC236}">
                <a16:creationId xmlns:a16="http://schemas.microsoft.com/office/drawing/2014/main" id="{6B78CFC8-A168-4787-8AE1-B413C6DE4A41}"/>
              </a:ext>
            </a:extLst>
          </p:cNvPr>
          <p:cNvPicPr>
            <a:picLocks noChangeAspect="1"/>
          </p:cNvPicPr>
          <p:nvPr/>
        </p:nvPicPr>
        <p:blipFill rotWithShape="1">
          <a:blip r:embed="rId4"/>
          <a:srcRect l="34951" t="62003" r="34337" b="8820"/>
          <a:stretch/>
        </p:blipFill>
        <p:spPr>
          <a:xfrm>
            <a:off x="3671211" y="1916520"/>
            <a:ext cx="4509475" cy="2409837"/>
          </a:xfrm>
          <a:prstGeom prst="rect">
            <a:avLst/>
          </a:prstGeom>
        </p:spPr>
      </p:pic>
      <p:pic>
        <p:nvPicPr>
          <p:cNvPr id="6" name="Bildobjekt 5">
            <a:extLst>
              <a:ext uri="{FF2B5EF4-FFF2-40B4-BE49-F238E27FC236}">
                <a16:creationId xmlns:a16="http://schemas.microsoft.com/office/drawing/2014/main" id="{41C2DE74-C301-4887-9381-55F2311CE50B}"/>
              </a:ext>
            </a:extLst>
          </p:cNvPr>
          <p:cNvPicPr>
            <a:picLocks noChangeAspect="1"/>
          </p:cNvPicPr>
          <p:nvPr/>
        </p:nvPicPr>
        <p:blipFill rotWithShape="1">
          <a:blip r:embed="rId4"/>
          <a:srcRect l="35109" t="10638" r="35917" b="62763"/>
          <a:stretch/>
        </p:blipFill>
        <p:spPr>
          <a:xfrm>
            <a:off x="5292080" y="3680101"/>
            <a:ext cx="3761846" cy="1942657"/>
          </a:xfrm>
          <a:prstGeom prst="rect">
            <a:avLst/>
          </a:prstGeom>
        </p:spPr>
      </p:pic>
    </p:spTree>
    <p:extLst>
      <p:ext uri="{BB962C8B-B14F-4D97-AF65-F5344CB8AC3E}">
        <p14:creationId xmlns:p14="http://schemas.microsoft.com/office/powerpoint/2010/main" val="988900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5DE3101-DA14-48D9-A250-D57E575991EA}"/>
              </a:ext>
            </a:extLst>
          </p:cNvPr>
          <p:cNvSpPr>
            <a:spLocks noGrp="1"/>
          </p:cNvSpPr>
          <p:nvPr>
            <p:ph type="title"/>
          </p:nvPr>
        </p:nvSpPr>
        <p:spPr/>
        <p:txBody>
          <a:bodyPr>
            <a:normAutofit fontScale="90000"/>
          </a:bodyPr>
          <a:lstStyle/>
          <a:p>
            <a:r>
              <a:rPr lang="sv-SE" dirty="0"/>
              <a:t>Arkitekturstrategi: </a:t>
            </a:r>
            <a:br>
              <a:rPr lang="sv-SE" dirty="0"/>
            </a:br>
            <a:r>
              <a:rPr lang="sv-SE" dirty="0"/>
              <a:t>Avesta, Fagersta och Norberg</a:t>
            </a:r>
          </a:p>
        </p:txBody>
      </p:sp>
      <p:pic>
        <p:nvPicPr>
          <p:cNvPr id="10" name="Bildobjekt 9">
            <a:extLst>
              <a:ext uri="{FF2B5EF4-FFF2-40B4-BE49-F238E27FC236}">
                <a16:creationId xmlns:a16="http://schemas.microsoft.com/office/drawing/2014/main" id="{1BDE606B-2AF0-48D7-A850-AEE3CF7BD476}"/>
              </a:ext>
            </a:extLst>
          </p:cNvPr>
          <p:cNvPicPr>
            <a:picLocks noChangeAspect="1"/>
          </p:cNvPicPr>
          <p:nvPr/>
        </p:nvPicPr>
        <p:blipFill rotWithShape="1">
          <a:blip r:embed="rId3"/>
          <a:srcRect l="24800" t="10800" r="41338" b="3801"/>
          <a:stretch/>
        </p:blipFill>
        <p:spPr>
          <a:xfrm>
            <a:off x="457200" y="1556792"/>
            <a:ext cx="2905611" cy="4121914"/>
          </a:xfrm>
          <a:prstGeom prst="rect">
            <a:avLst/>
          </a:prstGeom>
          <a:ln>
            <a:solidFill>
              <a:schemeClr val="tx1"/>
            </a:solidFill>
          </a:ln>
        </p:spPr>
      </p:pic>
      <p:sp>
        <p:nvSpPr>
          <p:cNvPr id="11" name="textruta 10">
            <a:extLst>
              <a:ext uri="{FF2B5EF4-FFF2-40B4-BE49-F238E27FC236}">
                <a16:creationId xmlns:a16="http://schemas.microsoft.com/office/drawing/2014/main" id="{AD293DC5-133C-4FF2-AF4A-8880FEAEF99F}"/>
              </a:ext>
            </a:extLst>
          </p:cNvPr>
          <p:cNvSpPr txBox="1"/>
          <p:nvPr/>
        </p:nvSpPr>
        <p:spPr>
          <a:xfrm>
            <a:off x="3671211" y="1560240"/>
            <a:ext cx="5040560" cy="3416320"/>
          </a:xfrm>
          <a:prstGeom prst="rect">
            <a:avLst/>
          </a:prstGeom>
          <a:noFill/>
        </p:spPr>
        <p:txBody>
          <a:bodyPr wrap="square" rtlCol="0">
            <a:spAutoFit/>
          </a:bodyPr>
          <a:lstStyle/>
          <a:p>
            <a:r>
              <a:rPr lang="sv-SE" b="1" dirty="0"/>
              <a:t>Volym &amp; proportioner</a:t>
            </a:r>
          </a:p>
          <a:p>
            <a:endParaRPr lang="sv-SE" b="1" dirty="0"/>
          </a:p>
          <a:p>
            <a:pPr marL="285750" indent="-285750">
              <a:buFont typeface="Arial" panose="020B0604020202020204" pitchFamily="34" charset="0"/>
              <a:buChar char="•"/>
            </a:pPr>
            <a:r>
              <a:rPr lang="sv-SE" dirty="0"/>
              <a:t>Undvik att bygga breda hus.</a:t>
            </a:r>
          </a:p>
          <a:p>
            <a:pPr marL="285750" indent="-285750">
              <a:buFont typeface="Arial" panose="020B0604020202020204" pitchFamily="34" charset="0"/>
              <a:buChar char="•"/>
            </a:pPr>
            <a:r>
              <a:rPr lang="sv-SE" dirty="0"/>
              <a:t>Gör inte husen onödigt låga.</a:t>
            </a:r>
          </a:p>
          <a:p>
            <a:pPr marL="285750" indent="-285750">
              <a:buFont typeface="Arial" panose="020B0604020202020204" pitchFamily="34" charset="0"/>
              <a:buChar char="•"/>
            </a:pPr>
            <a:r>
              <a:rPr lang="sv-SE" dirty="0"/>
              <a:t>Välj enkla rätvinkliga husvolymer.</a:t>
            </a:r>
          </a:p>
          <a:p>
            <a:pPr marL="285750" indent="-285750">
              <a:buFont typeface="Arial" panose="020B0604020202020204" pitchFamily="34" charset="0"/>
              <a:buChar char="•"/>
            </a:pPr>
            <a:r>
              <a:rPr lang="sv-SE" dirty="0"/>
              <a:t>Låt inte takets volym dominera över fasadens</a:t>
            </a:r>
          </a:p>
          <a:p>
            <a:pPr marL="285750" indent="-285750">
              <a:buFont typeface="Arial" panose="020B0604020202020204" pitchFamily="34" charset="0"/>
              <a:buChar char="•"/>
            </a:pPr>
            <a:r>
              <a:rPr lang="sv-SE" dirty="0"/>
              <a:t>Låt inte inglasade uterum dominera över bostadshuset</a:t>
            </a:r>
          </a:p>
          <a:p>
            <a:pPr marL="285750" indent="-285750">
              <a:buFont typeface="Arial" panose="020B0604020202020204" pitchFamily="34" charset="0"/>
              <a:buChar char="•"/>
            </a:pPr>
            <a:r>
              <a:rPr lang="sv-SE" dirty="0"/>
              <a:t>Låt inte garage och andra uthus dominera över bostadshuset</a:t>
            </a:r>
          </a:p>
          <a:p>
            <a:endParaRPr lang="sv-SE" b="1" dirty="0"/>
          </a:p>
          <a:p>
            <a:endParaRPr lang="sv-SE" b="1" dirty="0"/>
          </a:p>
        </p:txBody>
      </p:sp>
    </p:spTree>
    <p:extLst>
      <p:ext uri="{BB962C8B-B14F-4D97-AF65-F5344CB8AC3E}">
        <p14:creationId xmlns:p14="http://schemas.microsoft.com/office/powerpoint/2010/main" val="1111339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5DE3101-DA14-48D9-A250-D57E575991EA}"/>
              </a:ext>
            </a:extLst>
          </p:cNvPr>
          <p:cNvSpPr>
            <a:spLocks noGrp="1"/>
          </p:cNvSpPr>
          <p:nvPr>
            <p:ph type="title"/>
          </p:nvPr>
        </p:nvSpPr>
        <p:spPr/>
        <p:txBody>
          <a:bodyPr>
            <a:normAutofit fontScale="90000"/>
          </a:bodyPr>
          <a:lstStyle/>
          <a:p>
            <a:r>
              <a:rPr lang="sv-SE" dirty="0"/>
              <a:t>Arkitekturstrategi: </a:t>
            </a:r>
            <a:br>
              <a:rPr lang="sv-SE" dirty="0"/>
            </a:br>
            <a:r>
              <a:rPr lang="sv-SE" dirty="0"/>
              <a:t>Avesta, Fagersta och Norberg</a:t>
            </a:r>
          </a:p>
        </p:txBody>
      </p:sp>
      <p:sp>
        <p:nvSpPr>
          <p:cNvPr id="11" name="textruta 10">
            <a:extLst>
              <a:ext uri="{FF2B5EF4-FFF2-40B4-BE49-F238E27FC236}">
                <a16:creationId xmlns:a16="http://schemas.microsoft.com/office/drawing/2014/main" id="{AD293DC5-133C-4FF2-AF4A-8880FEAEF99F}"/>
              </a:ext>
            </a:extLst>
          </p:cNvPr>
          <p:cNvSpPr txBox="1"/>
          <p:nvPr/>
        </p:nvSpPr>
        <p:spPr>
          <a:xfrm>
            <a:off x="3671211" y="1560240"/>
            <a:ext cx="5040560" cy="5632311"/>
          </a:xfrm>
          <a:prstGeom prst="rect">
            <a:avLst/>
          </a:prstGeom>
          <a:solidFill>
            <a:schemeClr val="bg1"/>
          </a:solidFill>
        </p:spPr>
        <p:txBody>
          <a:bodyPr wrap="square" rtlCol="0">
            <a:spAutoFit/>
          </a:bodyPr>
          <a:lstStyle/>
          <a:p>
            <a:r>
              <a:rPr lang="sv-SE" b="1" dirty="0"/>
              <a:t>Material, färg och detaljer</a:t>
            </a:r>
          </a:p>
          <a:p>
            <a:endParaRPr lang="sv-SE" b="1" dirty="0"/>
          </a:p>
          <a:p>
            <a:pPr marL="285750" indent="-285750">
              <a:buFont typeface="Arial" panose="020B0604020202020204" pitchFamily="34" charset="0"/>
              <a:buChar char="•"/>
            </a:pPr>
            <a:r>
              <a:rPr lang="sv-SE" dirty="0"/>
              <a:t>Undvik avskiljande midjeband.</a:t>
            </a:r>
          </a:p>
          <a:p>
            <a:pPr marL="285750" indent="-285750">
              <a:buFont typeface="Arial" panose="020B0604020202020204" pitchFamily="34" charset="0"/>
              <a:buChar char="•"/>
            </a:pPr>
            <a:r>
              <a:rPr lang="sv-SE" dirty="0"/>
              <a:t>Välj hellre stående panel än liggande panel.</a:t>
            </a:r>
          </a:p>
          <a:p>
            <a:pPr marL="285750" indent="-285750">
              <a:buFont typeface="Arial" panose="020B0604020202020204" pitchFamily="34" charset="0"/>
              <a:buChar char="•"/>
            </a:pPr>
            <a:r>
              <a:rPr lang="sv-SE" dirty="0"/>
              <a:t>På landet passar oftast ett symmetriskt sadeltak i lutningen 22-34° bäst. </a:t>
            </a:r>
          </a:p>
          <a:p>
            <a:pPr marL="285750" indent="-285750">
              <a:buFont typeface="Arial" panose="020B0604020202020204" pitchFamily="34" charset="0"/>
              <a:buChar char="•"/>
            </a:pPr>
            <a:r>
              <a:rPr lang="sv-SE" dirty="0"/>
              <a:t>Låt huset ha mer väggyta än fönster. Undvik stora glasade partier.</a:t>
            </a:r>
          </a:p>
          <a:p>
            <a:pPr marL="285750" indent="-285750">
              <a:buFont typeface="Arial" panose="020B0604020202020204" pitchFamily="34" charset="0"/>
              <a:buChar char="•"/>
            </a:pPr>
            <a:r>
              <a:rPr lang="sv-SE" dirty="0"/>
              <a:t>Sträva efter att fönstren i så stor utsträckning som möjligt blir lika stora på hela huset.</a:t>
            </a:r>
          </a:p>
          <a:p>
            <a:pPr marL="285750" indent="-285750">
              <a:buFont typeface="Arial" panose="020B0604020202020204" pitchFamily="34" charset="0"/>
              <a:buChar char="•"/>
            </a:pPr>
            <a:r>
              <a:rPr lang="sv-SE" dirty="0"/>
              <a:t>Fönstren bör ha mittpost.</a:t>
            </a:r>
          </a:p>
          <a:p>
            <a:pPr marL="285750" indent="-285750">
              <a:buFont typeface="Arial" panose="020B0604020202020204" pitchFamily="34" charset="0"/>
              <a:buChar char="•"/>
            </a:pPr>
            <a:r>
              <a:rPr lang="sv-SE" dirty="0"/>
              <a:t>Använd inte klara och kraftigt lysande färger. Använd istället dova färger som harmoniserar med naturens färger t.ex. falurött, brunt, grönt och grått. Använd starkare kulörer endast till detaljer.</a:t>
            </a:r>
          </a:p>
          <a:p>
            <a:pPr marL="285750" indent="-285750">
              <a:buFont typeface="Arial" panose="020B0604020202020204" pitchFamily="34" charset="0"/>
              <a:buChar char="•"/>
            </a:pPr>
            <a:r>
              <a:rPr lang="sv-SE" dirty="0"/>
              <a:t>Farstukvistar bör utformas enkelt och förses med sadeltak.</a:t>
            </a:r>
          </a:p>
          <a:p>
            <a:endParaRPr lang="sv-SE" b="1" dirty="0"/>
          </a:p>
          <a:p>
            <a:endParaRPr lang="sv-SE" b="1" dirty="0"/>
          </a:p>
        </p:txBody>
      </p:sp>
      <p:pic>
        <p:nvPicPr>
          <p:cNvPr id="2" name="Bildobjekt 1">
            <a:extLst>
              <a:ext uri="{FF2B5EF4-FFF2-40B4-BE49-F238E27FC236}">
                <a16:creationId xmlns:a16="http://schemas.microsoft.com/office/drawing/2014/main" id="{DBE4D5E5-5FB7-4569-804C-83FA1249D334}"/>
              </a:ext>
            </a:extLst>
          </p:cNvPr>
          <p:cNvPicPr>
            <a:picLocks noChangeAspect="1"/>
          </p:cNvPicPr>
          <p:nvPr/>
        </p:nvPicPr>
        <p:blipFill rotWithShape="1">
          <a:blip r:embed="rId3"/>
          <a:srcRect l="46850" t="16401" r="34250" b="58400"/>
          <a:stretch/>
        </p:blipFill>
        <p:spPr>
          <a:xfrm>
            <a:off x="107504" y="2678632"/>
            <a:ext cx="3388587" cy="2541440"/>
          </a:xfrm>
          <a:prstGeom prst="rect">
            <a:avLst/>
          </a:prstGeom>
        </p:spPr>
      </p:pic>
    </p:spTree>
    <p:extLst>
      <p:ext uri="{BB962C8B-B14F-4D97-AF65-F5344CB8AC3E}">
        <p14:creationId xmlns:p14="http://schemas.microsoft.com/office/powerpoint/2010/main" val="711038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a:extLst>
              <a:ext uri="{FF2B5EF4-FFF2-40B4-BE49-F238E27FC236}">
                <a16:creationId xmlns:a16="http://schemas.microsoft.com/office/drawing/2014/main" id="{EE7DA762-D59C-4B67-9D23-469D2268B810}"/>
              </a:ext>
            </a:extLst>
          </p:cNvPr>
          <p:cNvPicPr>
            <a:picLocks noGrp="1" noChangeAspect="1"/>
          </p:cNvPicPr>
          <p:nvPr>
            <p:ph sz="quarter" idx="14"/>
          </p:nvPr>
        </p:nvPicPr>
        <p:blipFill rotWithShape="1">
          <a:blip r:embed="rId3"/>
          <a:srcRect l="33529" t="11977" r="34023" b="9186"/>
          <a:stretch/>
        </p:blipFill>
        <p:spPr>
          <a:xfrm>
            <a:off x="6147654" y="1710480"/>
            <a:ext cx="2539146" cy="3470164"/>
          </a:xfrm>
          <a:prstGeom prst="rect">
            <a:avLst/>
          </a:prstGeom>
          <a:ln>
            <a:solidFill>
              <a:schemeClr val="tx1"/>
            </a:solidFill>
          </a:ln>
        </p:spPr>
      </p:pic>
      <p:sp>
        <p:nvSpPr>
          <p:cNvPr id="3" name="Rubrik 2">
            <a:extLst>
              <a:ext uri="{FF2B5EF4-FFF2-40B4-BE49-F238E27FC236}">
                <a16:creationId xmlns:a16="http://schemas.microsoft.com/office/drawing/2014/main" id="{CBAABDFC-70AA-416F-8F40-DD890E2CDAD3}"/>
              </a:ext>
            </a:extLst>
          </p:cNvPr>
          <p:cNvSpPr>
            <a:spLocks noGrp="1"/>
          </p:cNvSpPr>
          <p:nvPr>
            <p:ph type="title"/>
          </p:nvPr>
        </p:nvSpPr>
        <p:spPr/>
        <p:txBody>
          <a:bodyPr>
            <a:normAutofit/>
          </a:bodyPr>
          <a:lstStyle/>
          <a:p>
            <a:r>
              <a:rPr lang="sv-SE" dirty="0"/>
              <a:t>Slutligen… </a:t>
            </a:r>
            <a:r>
              <a:rPr lang="sv-SE" sz="2200" dirty="0"/>
              <a:t>ännu fler kommunala arkitekturstrategier för landsbygden att hitta inspiration i</a:t>
            </a:r>
          </a:p>
        </p:txBody>
      </p:sp>
      <p:pic>
        <p:nvPicPr>
          <p:cNvPr id="5" name="Bildobjekt 4">
            <a:extLst>
              <a:ext uri="{FF2B5EF4-FFF2-40B4-BE49-F238E27FC236}">
                <a16:creationId xmlns:a16="http://schemas.microsoft.com/office/drawing/2014/main" id="{B6F4A640-8C41-489F-A21B-4EBA14EB1929}"/>
              </a:ext>
            </a:extLst>
          </p:cNvPr>
          <p:cNvPicPr>
            <a:picLocks noChangeAspect="1"/>
          </p:cNvPicPr>
          <p:nvPr/>
        </p:nvPicPr>
        <p:blipFill rotWithShape="1">
          <a:blip r:embed="rId4"/>
          <a:srcRect l="33462" t="10800" r="34250" b="8001"/>
          <a:stretch/>
        </p:blipFill>
        <p:spPr>
          <a:xfrm>
            <a:off x="3333769" y="1710480"/>
            <a:ext cx="2476462" cy="3503288"/>
          </a:xfrm>
          <a:prstGeom prst="rect">
            <a:avLst/>
          </a:prstGeom>
          <a:ln>
            <a:solidFill>
              <a:schemeClr val="tx1"/>
            </a:solidFill>
          </a:ln>
        </p:spPr>
      </p:pic>
      <p:sp>
        <p:nvSpPr>
          <p:cNvPr id="7" name="textruta 6">
            <a:extLst>
              <a:ext uri="{FF2B5EF4-FFF2-40B4-BE49-F238E27FC236}">
                <a16:creationId xmlns:a16="http://schemas.microsoft.com/office/drawing/2014/main" id="{ACF629BF-C07E-4EFE-BBF8-6787E3145E23}"/>
              </a:ext>
            </a:extLst>
          </p:cNvPr>
          <p:cNvSpPr txBox="1"/>
          <p:nvPr/>
        </p:nvSpPr>
        <p:spPr>
          <a:xfrm>
            <a:off x="6044003" y="5301208"/>
            <a:ext cx="2722209" cy="646331"/>
          </a:xfrm>
          <a:prstGeom prst="rect">
            <a:avLst/>
          </a:prstGeom>
          <a:noFill/>
        </p:spPr>
        <p:txBody>
          <a:bodyPr wrap="square" rtlCol="0">
            <a:spAutoFit/>
          </a:bodyPr>
          <a:lstStyle/>
          <a:p>
            <a:r>
              <a:rPr lang="sv-SE" dirty="0">
                <a:hlinkClick r:id="rId5"/>
              </a:rPr>
              <a:t>Övre Dalarnas kommuner</a:t>
            </a:r>
            <a:endParaRPr lang="sv-SE" dirty="0"/>
          </a:p>
          <a:p>
            <a:endParaRPr lang="sv-SE" dirty="0"/>
          </a:p>
        </p:txBody>
      </p:sp>
      <p:sp>
        <p:nvSpPr>
          <p:cNvPr id="8" name="textruta 7">
            <a:hlinkClick r:id="rId6"/>
            <a:extLst>
              <a:ext uri="{FF2B5EF4-FFF2-40B4-BE49-F238E27FC236}">
                <a16:creationId xmlns:a16="http://schemas.microsoft.com/office/drawing/2014/main" id="{73A47230-577A-4B7B-B2A3-74CA0221BA58}"/>
              </a:ext>
            </a:extLst>
          </p:cNvPr>
          <p:cNvSpPr txBox="1"/>
          <p:nvPr/>
        </p:nvSpPr>
        <p:spPr>
          <a:xfrm>
            <a:off x="3299126" y="5301208"/>
            <a:ext cx="2476462" cy="369332"/>
          </a:xfrm>
          <a:prstGeom prst="rect">
            <a:avLst/>
          </a:prstGeom>
          <a:noFill/>
        </p:spPr>
        <p:txBody>
          <a:bodyPr wrap="square" rtlCol="0">
            <a:spAutoFit/>
          </a:bodyPr>
          <a:lstStyle/>
          <a:p>
            <a:r>
              <a:rPr lang="sv-SE" dirty="0">
                <a:hlinkClick r:id="rId6"/>
              </a:rPr>
              <a:t>Hallands kommuner</a:t>
            </a:r>
            <a:endParaRPr lang="sv-SE" dirty="0"/>
          </a:p>
        </p:txBody>
      </p:sp>
      <p:sp>
        <p:nvSpPr>
          <p:cNvPr id="9" name="textruta 8">
            <a:extLst>
              <a:ext uri="{FF2B5EF4-FFF2-40B4-BE49-F238E27FC236}">
                <a16:creationId xmlns:a16="http://schemas.microsoft.com/office/drawing/2014/main" id="{6BC31154-0D40-4F97-B7D7-3EE25DB7A9AF}"/>
              </a:ext>
            </a:extLst>
          </p:cNvPr>
          <p:cNvSpPr txBox="1"/>
          <p:nvPr/>
        </p:nvSpPr>
        <p:spPr>
          <a:xfrm>
            <a:off x="467796" y="5293816"/>
            <a:ext cx="2386608" cy="369332"/>
          </a:xfrm>
          <a:prstGeom prst="rect">
            <a:avLst/>
          </a:prstGeom>
          <a:noFill/>
        </p:spPr>
        <p:txBody>
          <a:bodyPr wrap="square" rtlCol="0">
            <a:spAutoFit/>
          </a:bodyPr>
          <a:lstStyle/>
          <a:p>
            <a:r>
              <a:rPr lang="sv-SE" dirty="0">
                <a:hlinkClick r:id="rId7"/>
              </a:rPr>
              <a:t>Halmstads kommun</a:t>
            </a:r>
            <a:endParaRPr lang="sv-SE" dirty="0"/>
          </a:p>
        </p:txBody>
      </p:sp>
      <p:pic>
        <p:nvPicPr>
          <p:cNvPr id="10" name="Bildobjekt 9">
            <a:extLst>
              <a:ext uri="{FF2B5EF4-FFF2-40B4-BE49-F238E27FC236}">
                <a16:creationId xmlns:a16="http://schemas.microsoft.com/office/drawing/2014/main" id="{F41FF09D-D88B-4664-8E9E-E5BEDF25597C}"/>
              </a:ext>
            </a:extLst>
          </p:cNvPr>
          <p:cNvPicPr>
            <a:picLocks noChangeAspect="1"/>
          </p:cNvPicPr>
          <p:nvPr/>
        </p:nvPicPr>
        <p:blipFill rotWithShape="1">
          <a:blip r:embed="rId8"/>
          <a:srcRect l="33033" t="10895" r="36839" b="33200"/>
          <a:stretch/>
        </p:blipFill>
        <p:spPr>
          <a:xfrm>
            <a:off x="283598" y="1710480"/>
            <a:ext cx="2755005" cy="2875458"/>
          </a:xfrm>
          <a:prstGeom prst="rect">
            <a:avLst/>
          </a:prstGeom>
          <a:ln>
            <a:solidFill>
              <a:schemeClr val="tx1"/>
            </a:solidFill>
          </a:ln>
        </p:spPr>
      </p:pic>
    </p:spTree>
    <p:extLst>
      <p:ext uri="{BB962C8B-B14F-4D97-AF65-F5344CB8AC3E}">
        <p14:creationId xmlns:p14="http://schemas.microsoft.com/office/powerpoint/2010/main" val="1234975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öga kusten är vackrast i Sverige - Sydsvenskan">
            <a:extLst>
              <a:ext uri="{FF2B5EF4-FFF2-40B4-BE49-F238E27FC236}">
                <a16:creationId xmlns:a16="http://schemas.microsoft.com/office/drawing/2014/main" id="{B75B6C4A-9C94-4451-8839-C7DD6C8B52F6}"/>
              </a:ext>
            </a:extLst>
          </p:cNvPr>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29436" y="0"/>
            <a:ext cx="9265030" cy="5559018"/>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a:extLst>
              <a:ext uri="{FF2B5EF4-FFF2-40B4-BE49-F238E27FC236}">
                <a16:creationId xmlns:a16="http://schemas.microsoft.com/office/drawing/2014/main" id="{9EE818B6-B907-4D7A-8DCE-056BB75B062D}"/>
              </a:ext>
            </a:extLst>
          </p:cNvPr>
          <p:cNvSpPr/>
          <p:nvPr/>
        </p:nvSpPr>
        <p:spPr>
          <a:xfrm>
            <a:off x="-29436" y="5559018"/>
            <a:ext cx="1468672" cy="246221"/>
          </a:xfrm>
          <a:prstGeom prst="rect">
            <a:avLst/>
          </a:prstGeom>
        </p:spPr>
        <p:txBody>
          <a:bodyPr wrap="none">
            <a:spAutoFit/>
          </a:bodyPr>
          <a:lstStyle/>
          <a:p>
            <a:r>
              <a:rPr lang="sv-SE" sz="1000" dirty="0">
                <a:latin typeface="Trebuchet MS" panose="020B0603020202020204" pitchFamily="34" charset="0"/>
              </a:rPr>
              <a:t>Bildkälla: Sydsvenskan</a:t>
            </a:r>
            <a:endParaRPr lang="sv-SE" sz="1000" dirty="0"/>
          </a:p>
        </p:txBody>
      </p:sp>
      <p:sp>
        <p:nvSpPr>
          <p:cNvPr id="5" name="Platshållare för innehåll 1">
            <a:extLst>
              <a:ext uri="{FF2B5EF4-FFF2-40B4-BE49-F238E27FC236}">
                <a16:creationId xmlns:a16="http://schemas.microsoft.com/office/drawing/2014/main" id="{2355C848-6CF9-4E36-AA12-0325DAE7C431}"/>
              </a:ext>
            </a:extLst>
          </p:cNvPr>
          <p:cNvSpPr txBox="1">
            <a:spLocks/>
          </p:cNvSpPr>
          <p:nvPr/>
        </p:nvSpPr>
        <p:spPr>
          <a:xfrm>
            <a:off x="599903" y="527553"/>
            <a:ext cx="8208912" cy="2232248"/>
          </a:xfrm>
          <a:prstGeom prst="rect">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sv-SE" i="1" dirty="0"/>
              <a:t>Fråga:</a:t>
            </a:r>
            <a:br>
              <a:rPr lang="sv-SE" i="1" dirty="0"/>
            </a:br>
            <a:r>
              <a:rPr lang="sv-SE" dirty="0"/>
              <a:t>I vilken grad anpassar vi i länet,</a:t>
            </a:r>
            <a:br>
              <a:rPr lang="sv-SE" dirty="0"/>
            </a:br>
            <a:r>
              <a:rPr lang="sv-SE" dirty="0"/>
              <a:t> ny bebyggelse och bevarar kulturvärden i landskapet? </a:t>
            </a:r>
            <a:endParaRPr lang="sv-SE" dirty="0">
              <a:solidFill>
                <a:srgbClr val="0000FF"/>
              </a:solidFill>
              <a:hlinkClick r:id="rId4">
                <a:extLst>
                  <a:ext uri="{A12FA001-AC4F-418D-AE19-62706E023703}">
                    <ahyp:hlinkClr xmlns:ahyp="http://schemas.microsoft.com/office/drawing/2018/hyperlinkcolor" val="tx"/>
                  </a:ext>
                </a:extLst>
              </a:hlinkClick>
            </a:endParaRPr>
          </a:p>
          <a:p>
            <a:pPr marL="0" indent="0" algn="ctr">
              <a:buFont typeface="Arial" pitchFamily="34" charset="0"/>
              <a:buNone/>
            </a:pPr>
            <a:endParaRPr lang="sv-SE" i="1" dirty="0"/>
          </a:p>
        </p:txBody>
      </p:sp>
    </p:spTree>
    <p:extLst>
      <p:ext uri="{BB962C8B-B14F-4D97-AF65-F5344CB8AC3E}">
        <p14:creationId xmlns:p14="http://schemas.microsoft.com/office/powerpoint/2010/main" val="1416213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öga kusten är vackrast i Sverige - Sydsvenskan">
            <a:extLst>
              <a:ext uri="{FF2B5EF4-FFF2-40B4-BE49-F238E27FC236}">
                <a16:creationId xmlns:a16="http://schemas.microsoft.com/office/drawing/2014/main" id="{B75B6C4A-9C94-4451-8839-C7DD6C8B52F6}"/>
              </a:ext>
            </a:extLst>
          </p:cNvPr>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29436" y="0"/>
            <a:ext cx="9265030" cy="5559018"/>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a:extLst>
              <a:ext uri="{FF2B5EF4-FFF2-40B4-BE49-F238E27FC236}">
                <a16:creationId xmlns:a16="http://schemas.microsoft.com/office/drawing/2014/main" id="{9EE818B6-B907-4D7A-8DCE-056BB75B062D}"/>
              </a:ext>
            </a:extLst>
          </p:cNvPr>
          <p:cNvSpPr/>
          <p:nvPr/>
        </p:nvSpPr>
        <p:spPr>
          <a:xfrm>
            <a:off x="-29436" y="5559018"/>
            <a:ext cx="1468672" cy="246221"/>
          </a:xfrm>
          <a:prstGeom prst="rect">
            <a:avLst/>
          </a:prstGeom>
        </p:spPr>
        <p:txBody>
          <a:bodyPr wrap="none">
            <a:spAutoFit/>
          </a:bodyPr>
          <a:lstStyle/>
          <a:p>
            <a:r>
              <a:rPr lang="sv-SE" sz="1000" dirty="0">
                <a:latin typeface="Trebuchet MS" panose="020B0603020202020204" pitchFamily="34" charset="0"/>
              </a:rPr>
              <a:t>Bildkälla: Sydsvenskan</a:t>
            </a:r>
            <a:endParaRPr lang="sv-SE" sz="1000" dirty="0"/>
          </a:p>
        </p:txBody>
      </p:sp>
      <p:sp>
        <p:nvSpPr>
          <p:cNvPr id="5" name="Platshållare för innehåll 1">
            <a:extLst>
              <a:ext uri="{FF2B5EF4-FFF2-40B4-BE49-F238E27FC236}">
                <a16:creationId xmlns:a16="http://schemas.microsoft.com/office/drawing/2014/main" id="{2355C848-6CF9-4E36-AA12-0325DAE7C431}"/>
              </a:ext>
            </a:extLst>
          </p:cNvPr>
          <p:cNvSpPr txBox="1">
            <a:spLocks/>
          </p:cNvSpPr>
          <p:nvPr/>
        </p:nvSpPr>
        <p:spPr>
          <a:xfrm>
            <a:off x="599903" y="527552"/>
            <a:ext cx="8208912" cy="4485623"/>
          </a:xfrm>
          <a:prstGeom prst="rect">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sv-SE" i="1" dirty="0"/>
              <a:t>Fråga:</a:t>
            </a:r>
            <a:br>
              <a:rPr lang="sv-SE" i="1" dirty="0"/>
            </a:br>
            <a:r>
              <a:rPr lang="sv-SE" dirty="0"/>
              <a:t>I vilken grad anpassar vi i länet,</a:t>
            </a:r>
            <a:br>
              <a:rPr lang="sv-SE" dirty="0"/>
            </a:br>
            <a:r>
              <a:rPr lang="sv-SE" dirty="0"/>
              <a:t> ny bebyggelse och bevarar kulturvärden i landskapet?</a:t>
            </a:r>
          </a:p>
          <a:p>
            <a:pPr marL="0" indent="0" algn="ctr">
              <a:buNone/>
            </a:pPr>
            <a:br>
              <a:rPr lang="sv-SE" dirty="0"/>
            </a:br>
            <a:r>
              <a:rPr lang="sv-SE" dirty="0"/>
              <a:t>Räcker de kommunala verktygen: översiktsplan, kulturmiljöplan, områdesbestämmelser och bygglov? </a:t>
            </a:r>
            <a:endParaRPr lang="sv-SE" dirty="0">
              <a:solidFill>
                <a:srgbClr val="0000FF"/>
              </a:solidFill>
              <a:hlinkClick r:id="rId4">
                <a:extLst>
                  <a:ext uri="{A12FA001-AC4F-418D-AE19-62706E023703}">
                    <ahyp:hlinkClr xmlns:ahyp="http://schemas.microsoft.com/office/drawing/2018/hyperlinkcolor" val="tx"/>
                  </a:ext>
                </a:extLst>
              </a:hlinkClick>
            </a:endParaRPr>
          </a:p>
          <a:p>
            <a:pPr marL="0" indent="0" algn="ctr">
              <a:buFont typeface="Arial" pitchFamily="34" charset="0"/>
              <a:buNone/>
            </a:pPr>
            <a:endParaRPr lang="sv-SE" i="1" dirty="0"/>
          </a:p>
        </p:txBody>
      </p:sp>
    </p:spTree>
    <p:extLst>
      <p:ext uri="{BB962C8B-B14F-4D97-AF65-F5344CB8AC3E}">
        <p14:creationId xmlns:p14="http://schemas.microsoft.com/office/powerpoint/2010/main" val="3462949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2">
            <a:extLst>
              <a:ext uri="{FF2B5EF4-FFF2-40B4-BE49-F238E27FC236}">
                <a16:creationId xmlns:a16="http://schemas.microsoft.com/office/drawing/2014/main" id="{AD98E7D6-FF66-4C8E-9C19-72756279E198}"/>
              </a:ext>
            </a:extLst>
          </p:cNvPr>
          <p:cNvSpPr txBox="1">
            <a:spLocks/>
          </p:cNvSpPr>
          <p:nvPr/>
        </p:nvSpPr>
        <p:spPr>
          <a:xfrm>
            <a:off x="107504" y="2996952"/>
            <a:ext cx="9144000" cy="30689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sv-SE" sz="1600" dirty="0"/>
          </a:p>
          <a:p>
            <a:pPr marL="0" indent="0" algn="ctr">
              <a:buFont typeface="Arial" pitchFamily="34" charset="0"/>
              <a:buNone/>
            </a:pPr>
            <a:endParaRPr lang="sv-SE" sz="1600" dirty="0"/>
          </a:p>
          <a:p>
            <a:pPr marL="0" indent="0" algn="ctr">
              <a:buFont typeface="Arial" pitchFamily="34" charset="0"/>
              <a:buNone/>
            </a:pPr>
            <a:endParaRPr lang="sv-SE" sz="1600" dirty="0"/>
          </a:p>
          <a:p>
            <a:pPr marL="0" indent="0" algn="ctr">
              <a:buFont typeface="Arial" pitchFamily="34" charset="0"/>
              <a:buNone/>
            </a:pPr>
            <a:endParaRPr lang="sv-SE" sz="1600" dirty="0"/>
          </a:p>
          <a:p>
            <a:pPr marL="0" indent="0" algn="ctr">
              <a:buFont typeface="Arial" pitchFamily="34" charset="0"/>
              <a:buNone/>
            </a:pPr>
            <a:endParaRPr lang="sv-SE" sz="1600" dirty="0"/>
          </a:p>
          <a:p>
            <a:pPr marL="0" indent="0" algn="ctr">
              <a:buFont typeface="Arial" pitchFamily="34" charset="0"/>
              <a:buNone/>
            </a:pPr>
            <a:endParaRPr lang="sv-SE" sz="1600" dirty="0"/>
          </a:p>
          <a:p>
            <a:pPr marL="0" indent="0" algn="ctr">
              <a:buFont typeface="Arial" pitchFamily="34" charset="0"/>
              <a:buNone/>
            </a:pPr>
            <a:endParaRPr lang="sv-SE" sz="1600" dirty="0"/>
          </a:p>
          <a:p>
            <a:pPr marL="0" indent="0" algn="ctr">
              <a:buFont typeface="Arial" pitchFamily="34" charset="0"/>
              <a:buNone/>
            </a:pPr>
            <a:endParaRPr lang="sv-SE" sz="1600" dirty="0"/>
          </a:p>
          <a:p>
            <a:pPr marL="0" indent="0" algn="ctr">
              <a:buFont typeface="Arial" pitchFamily="34" charset="0"/>
              <a:buNone/>
            </a:pPr>
            <a:r>
              <a:rPr lang="sv-SE" sz="1600" dirty="0"/>
              <a:t>”Vi är en utvecklingsinriktad myndighet som bygger ett hållbart samhälle” </a:t>
            </a:r>
          </a:p>
        </p:txBody>
      </p:sp>
      <p:sp>
        <p:nvSpPr>
          <p:cNvPr id="5" name="Underrubrik 2">
            <a:extLst>
              <a:ext uri="{FF2B5EF4-FFF2-40B4-BE49-F238E27FC236}">
                <a16:creationId xmlns:a16="http://schemas.microsoft.com/office/drawing/2014/main" id="{27C69D5F-4566-48C2-9BFC-0FEDE5B9EAFF}"/>
              </a:ext>
            </a:extLst>
          </p:cNvPr>
          <p:cNvSpPr txBox="1">
            <a:spLocks/>
          </p:cNvSpPr>
          <p:nvPr/>
        </p:nvSpPr>
        <p:spPr>
          <a:xfrm>
            <a:off x="1618590" y="2360314"/>
            <a:ext cx="6905110" cy="14593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v-SE" sz="1800" b="1" dirty="0"/>
              <a:t>Kontaktuppgifter för stora &amp; små frågor</a:t>
            </a:r>
          </a:p>
          <a:p>
            <a:pPr marL="0" indent="0">
              <a:buNone/>
            </a:pPr>
            <a:r>
              <a:rPr lang="sv-SE" sz="1800" b="1" dirty="0"/>
              <a:t>om gestaltad livsmiljö:</a:t>
            </a:r>
          </a:p>
          <a:p>
            <a:pPr marL="0" indent="0">
              <a:buNone/>
            </a:pPr>
            <a:r>
              <a:rPr lang="sv-SE" sz="1800" b="1" dirty="0"/>
              <a:t>karin.hermans@lansstyrelsen.se</a:t>
            </a:r>
          </a:p>
        </p:txBody>
      </p:sp>
      <p:pic>
        <p:nvPicPr>
          <p:cNvPr id="6" name="Bildobjekt 5" descr="En bild som visar text, person&#10;&#10;Automatiskt genererad beskrivning">
            <a:extLst>
              <a:ext uri="{FF2B5EF4-FFF2-40B4-BE49-F238E27FC236}">
                <a16:creationId xmlns:a16="http://schemas.microsoft.com/office/drawing/2014/main" id="{5AD97CAA-DA64-4E06-9067-3BF15FB0B8F6}"/>
              </a:ext>
            </a:extLst>
          </p:cNvPr>
          <p:cNvPicPr>
            <a:picLocks noChangeAspect="1"/>
          </p:cNvPicPr>
          <p:nvPr/>
        </p:nvPicPr>
        <p:blipFill rotWithShape="1">
          <a:blip r:embed="rId2">
            <a:extLst>
              <a:ext uri="{28A0092B-C50C-407E-A947-70E740481C1C}">
                <a14:useLocalDpi xmlns:a14="http://schemas.microsoft.com/office/drawing/2010/main" val="0"/>
              </a:ext>
            </a:extLst>
          </a:blip>
          <a:srcRect l="5682" r="3002"/>
          <a:stretch/>
        </p:blipFill>
        <p:spPr>
          <a:xfrm>
            <a:off x="6326106" y="1584486"/>
            <a:ext cx="2162225" cy="2232248"/>
          </a:xfrm>
          <a:prstGeom prst="rect">
            <a:avLst/>
          </a:prstGeom>
        </p:spPr>
      </p:pic>
    </p:spTree>
    <p:extLst>
      <p:ext uri="{BB962C8B-B14F-4D97-AF65-F5344CB8AC3E}">
        <p14:creationId xmlns:p14="http://schemas.microsoft.com/office/powerpoint/2010/main" val="1889289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C4F3DCF-BB1E-40F5-9D48-70DDCE4250B6}"/>
              </a:ext>
            </a:extLst>
          </p:cNvPr>
          <p:cNvSpPr>
            <a:spLocks noGrp="1"/>
          </p:cNvSpPr>
          <p:nvPr>
            <p:ph type="title"/>
          </p:nvPr>
        </p:nvSpPr>
        <p:spPr>
          <a:xfrm>
            <a:off x="457199" y="548680"/>
            <a:ext cx="8229600" cy="1143000"/>
          </a:xfrm>
        </p:spPr>
        <p:txBody>
          <a:bodyPr>
            <a:normAutofit fontScale="90000"/>
          </a:bodyPr>
          <a:lstStyle/>
          <a:p>
            <a:r>
              <a:rPr lang="sv-SE" dirty="0"/>
              <a:t> Den kommunala verktygslådan för Plan- och bygglagen samt Miljöbalken</a:t>
            </a:r>
          </a:p>
        </p:txBody>
      </p:sp>
    </p:spTree>
    <p:extLst>
      <p:ext uri="{BB962C8B-B14F-4D97-AF65-F5344CB8AC3E}">
        <p14:creationId xmlns:p14="http://schemas.microsoft.com/office/powerpoint/2010/main" val="1445104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C4F3DCF-BB1E-40F5-9D48-70DDCE4250B6}"/>
              </a:ext>
            </a:extLst>
          </p:cNvPr>
          <p:cNvSpPr>
            <a:spLocks noGrp="1"/>
          </p:cNvSpPr>
          <p:nvPr>
            <p:ph type="title"/>
          </p:nvPr>
        </p:nvSpPr>
        <p:spPr>
          <a:xfrm>
            <a:off x="457199" y="548680"/>
            <a:ext cx="8229600" cy="1143000"/>
          </a:xfrm>
        </p:spPr>
        <p:txBody>
          <a:bodyPr>
            <a:normAutofit fontScale="90000"/>
          </a:bodyPr>
          <a:lstStyle/>
          <a:p>
            <a:r>
              <a:rPr lang="sv-SE" dirty="0"/>
              <a:t> Den kommunala verktygslådan för Plan- och bygglagen samt Miljöbalken</a:t>
            </a:r>
          </a:p>
        </p:txBody>
      </p:sp>
      <p:pic>
        <p:nvPicPr>
          <p:cNvPr id="1026" name="Picture 2" descr="Skiss">
            <a:extLst>
              <a:ext uri="{FF2B5EF4-FFF2-40B4-BE49-F238E27FC236}">
                <a16:creationId xmlns:a16="http://schemas.microsoft.com/office/drawing/2014/main" id="{D5B12EA1-3B78-446E-8D30-61E5FFF9B61C}"/>
              </a:ext>
            </a:extLst>
          </p:cNvPr>
          <p:cNvPicPr>
            <a:picLocks noGrp="1" noChangeAspect="1" noChangeArrowheads="1"/>
          </p:cNvPicPr>
          <p:nvPr>
            <p:ph sz="quarter" idx="14"/>
          </p:nvPr>
        </p:nvPicPr>
        <p:blipFill rotWithShape="1">
          <a:blip r:embed="rId3">
            <a:extLst>
              <a:ext uri="{28A0092B-C50C-407E-A947-70E740481C1C}">
                <a14:useLocalDpi xmlns:a14="http://schemas.microsoft.com/office/drawing/2010/main" val="0"/>
              </a:ext>
            </a:extLst>
          </a:blip>
          <a:srcRect t="22818"/>
          <a:stretch/>
        </p:blipFill>
        <p:spPr bwMode="auto">
          <a:xfrm>
            <a:off x="1543768" y="2132856"/>
            <a:ext cx="6056463" cy="3698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066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C4F3DCF-BB1E-40F5-9D48-70DDCE4250B6}"/>
              </a:ext>
            </a:extLst>
          </p:cNvPr>
          <p:cNvSpPr>
            <a:spLocks noGrp="1"/>
          </p:cNvSpPr>
          <p:nvPr>
            <p:ph type="title"/>
          </p:nvPr>
        </p:nvSpPr>
        <p:spPr>
          <a:xfrm>
            <a:off x="457199" y="548680"/>
            <a:ext cx="8229600" cy="1143000"/>
          </a:xfrm>
        </p:spPr>
        <p:txBody>
          <a:bodyPr>
            <a:normAutofit fontScale="90000"/>
          </a:bodyPr>
          <a:lstStyle/>
          <a:p>
            <a:r>
              <a:rPr lang="sv-SE" dirty="0"/>
              <a:t> Den kommunala verktygslådan för Plan- och bygglagen samt Miljöbalken</a:t>
            </a:r>
          </a:p>
        </p:txBody>
      </p:sp>
      <p:pic>
        <p:nvPicPr>
          <p:cNvPr id="1026" name="Picture 2" descr="Skiss">
            <a:extLst>
              <a:ext uri="{FF2B5EF4-FFF2-40B4-BE49-F238E27FC236}">
                <a16:creationId xmlns:a16="http://schemas.microsoft.com/office/drawing/2014/main" id="{D5B12EA1-3B78-446E-8D30-61E5FFF9B61C}"/>
              </a:ext>
            </a:extLst>
          </p:cNvPr>
          <p:cNvPicPr>
            <a:picLocks noGrp="1" noChangeAspect="1" noChangeArrowheads="1"/>
          </p:cNvPicPr>
          <p:nvPr>
            <p:ph sz="quarter" idx="14"/>
          </p:nvPr>
        </p:nvPicPr>
        <p:blipFill rotWithShape="1">
          <a:blip r:embed="rId3">
            <a:extLst>
              <a:ext uri="{28A0092B-C50C-407E-A947-70E740481C1C}">
                <a14:useLocalDpi xmlns:a14="http://schemas.microsoft.com/office/drawing/2010/main" val="0"/>
              </a:ext>
            </a:extLst>
          </a:blip>
          <a:srcRect t="22818"/>
          <a:stretch/>
        </p:blipFill>
        <p:spPr bwMode="auto">
          <a:xfrm>
            <a:off x="1543768" y="2132856"/>
            <a:ext cx="6056463" cy="3698072"/>
          </a:xfrm>
          <a:prstGeom prst="rect">
            <a:avLst/>
          </a:prstGeom>
          <a:noFill/>
          <a:extLst>
            <a:ext uri="{909E8E84-426E-40DD-AFC4-6F175D3DCCD1}">
              <a14:hiddenFill xmlns:a14="http://schemas.microsoft.com/office/drawing/2010/main">
                <a:solidFill>
                  <a:srgbClr val="FFFFFF"/>
                </a:solidFill>
              </a14:hiddenFill>
            </a:ext>
          </a:extLst>
        </p:spPr>
      </p:pic>
      <p:sp>
        <p:nvSpPr>
          <p:cNvPr id="2" name="Pil: vänster 1">
            <a:extLst>
              <a:ext uri="{FF2B5EF4-FFF2-40B4-BE49-F238E27FC236}">
                <a16:creationId xmlns:a16="http://schemas.microsoft.com/office/drawing/2014/main" id="{04F2E263-F89D-43A6-9E44-4193D15D8232}"/>
              </a:ext>
            </a:extLst>
          </p:cNvPr>
          <p:cNvSpPr/>
          <p:nvPr/>
        </p:nvSpPr>
        <p:spPr>
          <a:xfrm>
            <a:off x="7600231" y="2276872"/>
            <a:ext cx="1004217"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 name="textruta 3">
            <a:extLst>
              <a:ext uri="{FF2B5EF4-FFF2-40B4-BE49-F238E27FC236}">
                <a16:creationId xmlns:a16="http://schemas.microsoft.com/office/drawing/2014/main" id="{314F5FA3-9C98-4DC6-B146-F7EF14A4B936}"/>
              </a:ext>
            </a:extLst>
          </p:cNvPr>
          <p:cNvSpPr txBox="1"/>
          <p:nvPr/>
        </p:nvSpPr>
        <p:spPr>
          <a:xfrm>
            <a:off x="5185407" y="2132856"/>
            <a:ext cx="2952328" cy="646331"/>
          </a:xfrm>
          <a:prstGeom prst="rect">
            <a:avLst/>
          </a:prstGeom>
          <a:noFill/>
        </p:spPr>
        <p:txBody>
          <a:bodyPr wrap="square" rtlCol="0">
            <a:spAutoFit/>
          </a:bodyPr>
          <a:lstStyle/>
          <a:p>
            <a:r>
              <a:rPr lang="sv-SE" dirty="0"/>
              <a:t>Tematiskt tillägg:</a:t>
            </a:r>
            <a:br>
              <a:rPr lang="sv-SE" dirty="0"/>
            </a:br>
            <a:r>
              <a:rPr lang="sv-SE" dirty="0"/>
              <a:t>Kulturmiljöplan</a:t>
            </a:r>
          </a:p>
        </p:txBody>
      </p:sp>
    </p:spTree>
    <p:extLst>
      <p:ext uri="{BB962C8B-B14F-4D97-AF65-F5344CB8AC3E}">
        <p14:creationId xmlns:p14="http://schemas.microsoft.com/office/powerpoint/2010/main" val="1863301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C4F3DCF-BB1E-40F5-9D48-70DDCE4250B6}"/>
              </a:ext>
            </a:extLst>
          </p:cNvPr>
          <p:cNvSpPr>
            <a:spLocks noGrp="1"/>
          </p:cNvSpPr>
          <p:nvPr>
            <p:ph type="title"/>
          </p:nvPr>
        </p:nvSpPr>
        <p:spPr>
          <a:xfrm>
            <a:off x="457199" y="548680"/>
            <a:ext cx="8229600" cy="1143000"/>
          </a:xfrm>
        </p:spPr>
        <p:txBody>
          <a:bodyPr>
            <a:normAutofit fontScale="90000"/>
          </a:bodyPr>
          <a:lstStyle/>
          <a:p>
            <a:r>
              <a:rPr lang="sv-SE" dirty="0"/>
              <a:t> Den kommunala verktygslådan för Plan- och bygglagen samt Miljöbalken</a:t>
            </a:r>
          </a:p>
        </p:txBody>
      </p:sp>
      <p:pic>
        <p:nvPicPr>
          <p:cNvPr id="1026" name="Picture 2" descr="Skiss">
            <a:extLst>
              <a:ext uri="{FF2B5EF4-FFF2-40B4-BE49-F238E27FC236}">
                <a16:creationId xmlns:a16="http://schemas.microsoft.com/office/drawing/2014/main" id="{D5B12EA1-3B78-446E-8D30-61E5FFF9B61C}"/>
              </a:ext>
            </a:extLst>
          </p:cNvPr>
          <p:cNvPicPr>
            <a:picLocks noGrp="1" noChangeAspect="1" noChangeArrowheads="1"/>
          </p:cNvPicPr>
          <p:nvPr>
            <p:ph sz="quarter" idx="14"/>
          </p:nvPr>
        </p:nvPicPr>
        <p:blipFill rotWithShape="1">
          <a:blip r:embed="rId3">
            <a:extLst>
              <a:ext uri="{28A0092B-C50C-407E-A947-70E740481C1C}">
                <a14:useLocalDpi xmlns:a14="http://schemas.microsoft.com/office/drawing/2010/main" val="0"/>
              </a:ext>
            </a:extLst>
          </a:blip>
          <a:srcRect t="22818"/>
          <a:stretch/>
        </p:blipFill>
        <p:spPr bwMode="auto">
          <a:xfrm>
            <a:off x="1543768" y="2132856"/>
            <a:ext cx="6056463" cy="3698072"/>
          </a:xfrm>
          <a:prstGeom prst="rect">
            <a:avLst/>
          </a:prstGeom>
          <a:noFill/>
          <a:extLst>
            <a:ext uri="{909E8E84-426E-40DD-AFC4-6F175D3DCCD1}">
              <a14:hiddenFill xmlns:a14="http://schemas.microsoft.com/office/drawing/2010/main">
                <a:solidFill>
                  <a:srgbClr val="FFFFFF"/>
                </a:solidFill>
              </a14:hiddenFill>
            </a:ext>
          </a:extLst>
        </p:spPr>
      </p:pic>
      <p:sp>
        <p:nvSpPr>
          <p:cNvPr id="2" name="Pil: vänster 1">
            <a:extLst>
              <a:ext uri="{FF2B5EF4-FFF2-40B4-BE49-F238E27FC236}">
                <a16:creationId xmlns:a16="http://schemas.microsoft.com/office/drawing/2014/main" id="{04F2E263-F89D-43A6-9E44-4193D15D8232}"/>
              </a:ext>
            </a:extLst>
          </p:cNvPr>
          <p:cNvSpPr/>
          <p:nvPr/>
        </p:nvSpPr>
        <p:spPr>
          <a:xfrm>
            <a:off x="7600231" y="2276872"/>
            <a:ext cx="1004217"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Pil: vänster 4">
            <a:extLst>
              <a:ext uri="{FF2B5EF4-FFF2-40B4-BE49-F238E27FC236}">
                <a16:creationId xmlns:a16="http://schemas.microsoft.com/office/drawing/2014/main" id="{215D39BD-E9CF-4614-9028-A8545E320FF5}"/>
              </a:ext>
            </a:extLst>
          </p:cNvPr>
          <p:cNvSpPr/>
          <p:nvPr/>
        </p:nvSpPr>
        <p:spPr>
          <a:xfrm>
            <a:off x="7594079" y="3104964"/>
            <a:ext cx="1364257" cy="6480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561185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C4F3DCF-BB1E-40F5-9D48-70DDCE4250B6}"/>
              </a:ext>
            </a:extLst>
          </p:cNvPr>
          <p:cNvSpPr>
            <a:spLocks noGrp="1"/>
          </p:cNvSpPr>
          <p:nvPr>
            <p:ph type="title"/>
          </p:nvPr>
        </p:nvSpPr>
        <p:spPr>
          <a:xfrm>
            <a:off x="457199" y="548680"/>
            <a:ext cx="8229600" cy="1143000"/>
          </a:xfrm>
        </p:spPr>
        <p:txBody>
          <a:bodyPr>
            <a:normAutofit fontScale="90000"/>
          </a:bodyPr>
          <a:lstStyle/>
          <a:p>
            <a:r>
              <a:rPr lang="sv-SE" dirty="0"/>
              <a:t> Den kommunala verktygslådan för Plan- och bygglagen samt Miljöbalken</a:t>
            </a:r>
          </a:p>
        </p:txBody>
      </p:sp>
      <p:pic>
        <p:nvPicPr>
          <p:cNvPr id="1026" name="Picture 2" descr="Skiss">
            <a:extLst>
              <a:ext uri="{FF2B5EF4-FFF2-40B4-BE49-F238E27FC236}">
                <a16:creationId xmlns:a16="http://schemas.microsoft.com/office/drawing/2014/main" id="{D5B12EA1-3B78-446E-8D30-61E5FFF9B61C}"/>
              </a:ext>
            </a:extLst>
          </p:cNvPr>
          <p:cNvPicPr>
            <a:picLocks noGrp="1" noChangeAspect="1" noChangeArrowheads="1"/>
          </p:cNvPicPr>
          <p:nvPr>
            <p:ph sz="quarter" idx="14"/>
          </p:nvPr>
        </p:nvPicPr>
        <p:blipFill rotWithShape="1">
          <a:blip r:embed="rId3">
            <a:extLst>
              <a:ext uri="{28A0092B-C50C-407E-A947-70E740481C1C}">
                <a14:useLocalDpi xmlns:a14="http://schemas.microsoft.com/office/drawing/2010/main" val="0"/>
              </a:ext>
            </a:extLst>
          </a:blip>
          <a:srcRect t="22818"/>
          <a:stretch/>
        </p:blipFill>
        <p:spPr bwMode="auto">
          <a:xfrm>
            <a:off x="1543768" y="2132856"/>
            <a:ext cx="6056463" cy="3698072"/>
          </a:xfrm>
          <a:prstGeom prst="rect">
            <a:avLst/>
          </a:prstGeom>
          <a:noFill/>
          <a:extLst>
            <a:ext uri="{909E8E84-426E-40DD-AFC4-6F175D3DCCD1}">
              <a14:hiddenFill xmlns:a14="http://schemas.microsoft.com/office/drawing/2010/main">
                <a:solidFill>
                  <a:srgbClr val="FFFFFF"/>
                </a:solidFill>
              </a14:hiddenFill>
            </a:ext>
          </a:extLst>
        </p:spPr>
      </p:pic>
      <p:sp>
        <p:nvSpPr>
          <p:cNvPr id="2" name="Pil: vänster 1">
            <a:extLst>
              <a:ext uri="{FF2B5EF4-FFF2-40B4-BE49-F238E27FC236}">
                <a16:creationId xmlns:a16="http://schemas.microsoft.com/office/drawing/2014/main" id="{04F2E263-F89D-43A6-9E44-4193D15D8232}"/>
              </a:ext>
            </a:extLst>
          </p:cNvPr>
          <p:cNvSpPr/>
          <p:nvPr/>
        </p:nvSpPr>
        <p:spPr>
          <a:xfrm>
            <a:off x="7600231" y="2276872"/>
            <a:ext cx="1004217"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Pil: vänster 4">
            <a:extLst>
              <a:ext uri="{FF2B5EF4-FFF2-40B4-BE49-F238E27FC236}">
                <a16:creationId xmlns:a16="http://schemas.microsoft.com/office/drawing/2014/main" id="{215D39BD-E9CF-4614-9028-A8545E320FF5}"/>
              </a:ext>
            </a:extLst>
          </p:cNvPr>
          <p:cNvSpPr/>
          <p:nvPr/>
        </p:nvSpPr>
        <p:spPr>
          <a:xfrm>
            <a:off x="7594079" y="3104964"/>
            <a:ext cx="1364257" cy="6480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Bildobjekt 5">
            <a:extLst>
              <a:ext uri="{FF2B5EF4-FFF2-40B4-BE49-F238E27FC236}">
                <a16:creationId xmlns:a16="http://schemas.microsoft.com/office/drawing/2014/main" id="{70C0EF6D-DA2F-4FCB-B520-7FCB2999AB7C}"/>
              </a:ext>
            </a:extLst>
          </p:cNvPr>
          <p:cNvPicPr>
            <a:picLocks noChangeAspect="1"/>
          </p:cNvPicPr>
          <p:nvPr/>
        </p:nvPicPr>
        <p:blipFill rotWithShape="1">
          <a:blip r:embed="rId4"/>
          <a:srcRect l="24800" t="10800" r="41338" b="3801"/>
          <a:stretch/>
        </p:blipFill>
        <p:spPr>
          <a:xfrm rot="21081955">
            <a:off x="476395" y="1914819"/>
            <a:ext cx="2134747" cy="3028362"/>
          </a:xfrm>
          <a:prstGeom prst="rect">
            <a:avLst/>
          </a:prstGeom>
          <a:ln>
            <a:solidFill>
              <a:schemeClr val="tx1"/>
            </a:solidFill>
          </a:ln>
        </p:spPr>
      </p:pic>
    </p:spTree>
    <p:extLst>
      <p:ext uri="{BB962C8B-B14F-4D97-AF65-F5344CB8AC3E}">
        <p14:creationId xmlns:p14="http://schemas.microsoft.com/office/powerpoint/2010/main" val="808626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E62223-093D-4825-8BE3-6F241B43BF5C}"/>
              </a:ext>
            </a:extLst>
          </p:cNvPr>
          <p:cNvSpPr>
            <a:spLocks noGrp="1"/>
          </p:cNvSpPr>
          <p:nvPr>
            <p:ph type="title"/>
          </p:nvPr>
        </p:nvSpPr>
        <p:spPr/>
        <p:txBody>
          <a:bodyPr/>
          <a:lstStyle/>
          <a:p>
            <a:r>
              <a:rPr lang="sv-SE" dirty="0"/>
              <a:t>Boverket</a:t>
            </a:r>
          </a:p>
        </p:txBody>
      </p:sp>
      <p:pic>
        <p:nvPicPr>
          <p:cNvPr id="4" name="Platshållare för innehåll 3">
            <a:extLst>
              <a:ext uri="{FF2B5EF4-FFF2-40B4-BE49-F238E27FC236}">
                <a16:creationId xmlns:a16="http://schemas.microsoft.com/office/drawing/2014/main" id="{BB2C1325-9352-4F87-B8C0-ACE9E2D6B7ED}"/>
              </a:ext>
            </a:extLst>
          </p:cNvPr>
          <p:cNvPicPr>
            <a:picLocks noGrp="1" noChangeAspect="1"/>
          </p:cNvPicPr>
          <p:nvPr>
            <p:ph idx="1"/>
          </p:nvPr>
        </p:nvPicPr>
        <p:blipFill rotWithShape="1">
          <a:blip r:embed="rId3"/>
          <a:srcRect l="26731" t="11769" r="25837" b="3908"/>
          <a:stretch/>
        </p:blipFill>
        <p:spPr>
          <a:xfrm>
            <a:off x="5220072" y="1844824"/>
            <a:ext cx="3744416" cy="3744416"/>
          </a:xfrm>
          <a:prstGeom prst="rect">
            <a:avLst/>
          </a:prstGeom>
          <a:ln>
            <a:solidFill>
              <a:schemeClr val="tx1"/>
            </a:solidFill>
          </a:ln>
        </p:spPr>
      </p:pic>
      <p:sp>
        <p:nvSpPr>
          <p:cNvPr id="3" name="textruta 2">
            <a:extLst>
              <a:ext uri="{FF2B5EF4-FFF2-40B4-BE49-F238E27FC236}">
                <a16:creationId xmlns:a16="http://schemas.microsoft.com/office/drawing/2014/main" id="{AF0A57AA-1E7E-4719-9A6B-10E517ECD8EA}"/>
              </a:ext>
            </a:extLst>
          </p:cNvPr>
          <p:cNvSpPr txBox="1"/>
          <p:nvPr/>
        </p:nvSpPr>
        <p:spPr>
          <a:xfrm>
            <a:off x="478425" y="1556792"/>
            <a:ext cx="4912341" cy="4585871"/>
          </a:xfrm>
          <a:prstGeom prst="rect">
            <a:avLst/>
          </a:prstGeom>
          <a:noFill/>
        </p:spPr>
        <p:txBody>
          <a:bodyPr wrap="square" rtlCol="0">
            <a:spAutoFit/>
          </a:bodyPr>
          <a:lstStyle/>
          <a:p>
            <a:br>
              <a:rPr lang="sv-SE" dirty="0"/>
            </a:br>
            <a:r>
              <a:rPr lang="sv-SE" sz="2000" dirty="0">
                <a:hlinkClick r:id="rId4"/>
              </a:rPr>
              <a:t>Vägledning om arkitekturstrategier</a:t>
            </a:r>
            <a:endParaRPr lang="sv-SE" sz="2000" dirty="0"/>
          </a:p>
          <a:p>
            <a:r>
              <a:rPr lang="sv-SE" sz="2000" dirty="0"/>
              <a:t>November 2020</a:t>
            </a:r>
          </a:p>
          <a:p>
            <a:endParaRPr lang="sv-SE" sz="2000" dirty="0"/>
          </a:p>
          <a:p>
            <a:r>
              <a:rPr lang="sv-SE" sz="2000" dirty="0">
                <a:hlinkClick r:id="rId5"/>
              </a:rPr>
              <a:t>Gestaltad livsmiljö &amp; PBL</a:t>
            </a:r>
            <a:endParaRPr lang="sv-SE" sz="2000" dirty="0"/>
          </a:p>
          <a:p>
            <a:r>
              <a:rPr lang="sv-SE" sz="2000" dirty="0"/>
              <a:t>Hjälp till att uppfylla allmänna intressen och krav på byggnadsverk</a:t>
            </a:r>
          </a:p>
          <a:p>
            <a:r>
              <a:rPr lang="sv-SE" sz="2000" dirty="0"/>
              <a:t>(Kap 2 och 8 PBL)</a:t>
            </a:r>
          </a:p>
          <a:p>
            <a:endParaRPr lang="sv-SE" sz="2000" dirty="0"/>
          </a:p>
          <a:p>
            <a:r>
              <a:rPr lang="sv-SE" sz="2000" dirty="0">
                <a:hlinkClick r:id="rId6"/>
              </a:rPr>
              <a:t>Exempelsamling:</a:t>
            </a:r>
            <a:br>
              <a:rPr lang="sv-SE" sz="2000" dirty="0"/>
            </a:br>
            <a:r>
              <a:rPr lang="sv-SE" sz="2000" dirty="0"/>
              <a:t>Arkitekturstrategiskt arbete att</a:t>
            </a:r>
          </a:p>
          <a:p>
            <a:r>
              <a:rPr lang="sv-SE" sz="2000" dirty="0"/>
              <a:t>inspireras av</a:t>
            </a:r>
            <a:br>
              <a:rPr lang="sv-SE" sz="2000" dirty="0"/>
            </a:br>
            <a:br>
              <a:rPr lang="sv-SE" dirty="0"/>
            </a:br>
            <a:br>
              <a:rPr lang="sv-SE" dirty="0"/>
            </a:br>
            <a:endParaRPr lang="sv-SE" dirty="0"/>
          </a:p>
        </p:txBody>
      </p:sp>
    </p:spTree>
    <p:extLst>
      <p:ext uri="{BB962C8B-B14F-4D97-AF65-F5344CB8AC3E}">
        <p14:creationId xmlns:p14="http://schemas.microsoft.com/office/powerpoint/2010/main" val="2553538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E001FC5-3FF5-4D27-88A3-BE8C9B86A27F}"/>
              </a:ext>
            </a:extLst>
          </p:cNvPr>
          <p:cNvSpPr>
            <a:spLocks noGrp="1"/>
          </p:cNvSpPr>
          <p:nvPr>
            <p:ph type="title"/>
          </p:nvPr>
        </p:nvSpPr>
        <p:spPr/>
        <p:txBody>
          <a:bodyPr>
            <a:normAutofit fontScale="90000"/>
          </a:bodyPr>
          <a:lstStyle/>
          <a:p>
            <a:r>
              <a:rPr lang="sv-SE" dirty="0"/>
              <a:t>Nationell arkitekturstrategi</a:t>
            </a:r>
            <a:br>
              <a:rPr lang="sv-SE" dirty="0"/>
            </a:br>
            <a:endParaRPr lang="sv-SE" dirty="0"/>
          </a:p>
        </p:txBody>
      </p:sp>
      <p:sp>
        <p:nvSpPr>
          <p:cNvPr id="4" name="Platshållare för innehåll 3">
            <a:extLst>
              <a:ext uri="{FF2B5EF4-FFF2-40B4-BE49-F238E27FC236}">
                <a16:creationId xmlns:a16="http://schemas.microsoft.com/office/drawing/2014/main" id="{A4594928-3516-4D65-B5BE-18F32DD713EC}"/>
              </a:ext>
            </a:extLst>
          </p:cNvPr>
          <p:cNvSpPr>
            <a:spLocks noGrp="1"/>
          </p:cNvSpPr>
          <p:nvPr>
            <p:ph idx="1"/>
          </p:nvPr>
        </p:nvSpPr>
        <p:spPr/>
        <p:txBody>
          <a:bodyPr/>
          <a:lstStyle/>
          <a:p>
            <a:endParaRPr lang="sv-SE"/>
          </a:p>
        </p:txBody>
      </p:sp>
      <p:pic>
        <p:nvPicPr>
          <p:cNvPr id="6" name="Platshållare för innehåll 4" descr="En bild som visar mat, frukt&#10;&#10;Automatiskt genererad beskrivning">
            <a:extLst>
              <a:ext uri="{FF2B5EF4-FFF2-40B4-BE49-F238E27FC236}">
                <a16:creationId xmlns:a16="http://schemas.microsoft.com/office/drawing/2014/main" id="{F987A8D1-80AF-4C88-87BB-7B5E1C6FDA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731" t="2223" r="27627" b="2317"/>
          <a:stretch/>
        </p:blipFill>
        <p:spPr>
          <a:xfrm rot="21298270">
            <a:off x="2754390" y="1349152"/>
            <a:ext cx="3940019" cy="4635317"/>
          </a:xfrm>
          <a:prstGeom prst="rect">
            <a:avLst/>
          </a:prstGeom>
        </p:spPr>
      </p:pic>
    </p:spTree>
    <p:extLst>
      <p:ext uri="{BB962C8B-B14F-4D97-AF65-F5344CB8AC3E}">
        <p14:creationId xmlns:p14="http://schemas.microsoft.com/office/powerpoint/2010/main" val="3539555562"/>
      </p:ext>
    </p:extLst>
  </p:cSld>
  <p:clrMapOvr>
    <a:masterClrMapping/>
  </p:clrMapOvr>
</p:sld>
</file>

<file path=ppt/theme/theme1.xml><?xml version="1.0" encoding="utf-8"?>
<a:theme xmlns:a="http://schemas.openxmlformats.org/drawingml/2006/main" name="OH-mall liggan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Kulturmiljö i PBL .potx" id="{E1FD50BC-B783-407F-8161-50D9770F3D57}" vid="{7110E026-5C6A-4FD8-86BE-E525777139B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KeywordTaxHTField xmlns="702131cc-4575-4c3d-b0b4-bfdc932d8a4a">
      <Terms xmlns="http://schemas.microsoft.com/office/infopath/2007/PartnerControls">
        <TermInfo xmlns="http://schemas.microsoft.com/office/infopath/2007/PartnerControls">
          <TermName xmlns="http://schemas.microsoft.com/office/infopath/2007/PartnerControls">Mall</TermName>
          <TermId xmlns="http://schemas.microsoft.com/office/infopath/2007/PartnerControls">996c3fd9-3ed4-4635-b3ae-3e032209d55c</TermId>
        </TermInfo>
        <TermInfo xmlns="http://schemas.microsoft.com/office/infopath/2007/PartnerControls">
          <TermName xmlns="http://schemas.microsoft.com/office/infopath/2007/PartnerControls">powerpointmall</TermName>
          <TermId xmlns="http://schemas.microsoft.com/office/infopath/2007/PartnerControls">43f9da8e-cddd-40cd-afe1-539875cddeb6</TermId>
        </TermInfo>
        <TermInfo xmlns="http://schemas.microsoft.com/office/infopath/2007/PartnerControls">
          <TermName xmlns="http://schemas.microsoft.com/office/infopath/2007/PartnerControls">presentation</TermName>
          <TermId xmlns="http://schemas.microsoft.com/office/infopath/2007/PartnerControls">dcecce2e-a86a-4d85-85fd-037728bb6cc5</TermId>
        </TermInfo>
        <TermInfo xmlns="http://schemas.microsoft.com/office/infopath/2007/PartnerControls">
          <TermName xmlns="http://schemas.microsoft.com/office/infopath/2007/PartnerControls">powerpoint</TermName>
          <TermId xmlns="http://schemas.microsoft.com/office/infopath/2007/PartnerControls">a1faf67a-e683-4c04-9d91-9981cb36f65a</TermId>
        </TermInfo>
      </Terms>
    </TaxKeywordTaxHTField>
    <DocumentTypeNote xmlns="014466B6-DAAB-43E4-9CE7-0072D47B05D6">
      <Terms xmlns="http://schemas.microsoft.com/office/infopath/2007/PartnerControls">
        <TermInfo xmlns="http://schemas.microsoft.com/office/infopath/2007/PartnerControls">
          <TermName xmlns="http://schemas.microsoft.com/office/infopath/2007/PartnerControls">Mall</TermName>
          <TermId xmlns="http://schemas.microsoft.com/office/infopath/2007/PartnerControls">996c3fd9-3ed4-4635-b3ae-3e032209d55c</TermId>
        </TermInfo>
      </Terms>
    </DocumentTypeNote>
    <OrganisationTaxHTField0 xmlns="014466b6-daab-43e4-9ce7-0072d47b05d6">
      <Terms xmlns="http://schemas.microsoft.com/office/infopath/2007/PartnerControls"/>
    </OrganisationTaxHTField0>
    <LSTSubjectNote xmlns="702131cc-4575-4c3d-b0b4-bfdc932d8a4a">
      <Terms xmlns="http://schemas.microsoft.com/office/infopath/2007/PartnerControls">
        <TermInfo xmlns="http://schemas.microsoft.com/office/infopath/2007/PartnerControls">
          <TermName xmlns="http://schemas.microsoft.com/office/infopath/2007/PartnerControls">Information och kommunikation</TermName>
          <TermId xmlns="http://schemas.microsoft.com/office/infopath/2007/PartnerControls">4c54209d-f9cc-4d15-bbc6-78053a846cd5</TermId>
        </TermInfo>
        <TermInfo xmlns="http://schemas.microsoft.com/office/infopath/2007/PartnerControls">
          <TermName xmlns="http://schemas.microsoft.com/office/infopath/2007/PartnerControls">Grafisk profil</TermName>
          <TermId xmlns="http://schemas.microsoft.com/office/infopath/2007/PartnerControls">7907b1f8-39c3-4a14-834d-0c22efd6a592</TermId>
        </TermInfo>
      </Terms>
    </LSTSubjectNote>
    <TaxCatchAll xmlns="702131cc-4575-4c3d-b0b4-bfdc932d8a4a">
      <Value>900</Value>
      <Value>32</Value>
      <Value>271</Value>
      <Value>859</Value>
      <Value>653</Value>
      <Value>652</Value>
      <Value>270</Value>
      <Value>1</Value>
      <Value>510</Value>
    </TaxCatchAll>
    <LansstyrelseNote xmlns="c1378642-19fc-4076-b28d-2649a227ea76">
      <Terms xmlns="http://schemas.microsoft.com/office/infopath/2007/PartnerControls">
        <TermInfo xmlns="http://schemas.microsoft.com/office/infopath/2007/PartnerControls">
          <TermName xmlns="http://schemas.microsoft.com/office/infopath/2007/PartnerControls">Västernorrland</TermName>
          <TermId xmlns="http://schemas.microsoft.com/office/infopath/2007/PartnerControls">8d35a092-6927-4070-b71c-f25ff8d8a636</TermId>
        </TermInfo>
      </Terms>
    </LansstyrelseNote>
    <UnitNote xmlns="c1378642-19fc-4076-b28d-2649a227ea76">
      <Terms xmlns="http://schemas.microsoft.com/office/infopath/2007/PartnerControls">
        <TermInfo xmlns="http://schemas.microsoft.com/office/infopath/2007/PartnerControls">
          <TermName xmlns="http://schemas.microsoft.com/office/infopath/2007/PartnerControls">Enheten för verksamhetsstöd</TermName>
          <TermId xmlns="http://schemas.microsoft.com/office/infopath/2007/PartnerControls">95dd58dc-6eae-46ff-ba32-f870f5d08573</TermId>
        </TermInfo>
      </Terms>
    </UnitNot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elade dokument" ma:contentTypeID="0x010100A2E9165043F24F51B6DFD495AD4ADC68001CCB26CE65EE3E42A1FD73C4194294E6" ma:contentTypeVersion="14" ma:contentTypeDescription="" ma:contentTypeScope="" ma:versionID="cdd2b638d68eff5eedf4b406d49b695c">
  <xsd:schema xmlns:xsd="http://www.w3.org/2001/XMLSchema" xmlns:xs="http://www.w3.org/2001/XMLSchema" xmlns:p="http://schemas.microsoft.com/office/2006/metadata/properties" xmlns:ns3="c1378642-19fc-4076-b28d-2649a227ea76" xmlns:ns4="014466b6-daab-43e4-9ce7-0072d47b05d6" xmlns:ns5="014466B6-DAAB-43E4-9CE7-0072D47B05D6" xmlns:ns6="702131cc-4575-4c3d-b0b4-bfdc932d8a4a" targetNamespace="http://schemas.microsoft.com/office/2006/metadata/properties" ma:root="true" ma:fieldsID="02d62ee9151199e139c4390279e827b7" ns3:_="" ns4:_="" ns5:_="" ns6:_="">
    <xsd:import namespace="c1378642-19fc-4076-b28d-2649a227ea76"/>
    <xsd:import namespace="014466b6-daab-43e4-9ce7-0072d47b05d6"/>
    <xsd:import namespace="014466B6-DAAB-43E4-9CE7-0072D47B05D6"/>
    <xsd:import namespace="702131cc-4575-4c3d-b0b4-bfdc932d8a4a"/>
    <xsd:element name="properties">
      <xsd:complexType>
        <xsd:sequence>
          <xsd:element name="documentManagement">
            <xsd:complexType>
              <xsd:all>
                <xsd:element ref="ns3:LansstyrelseNote" minOccurs="0"/>
                <xsd:element ref="ns4:OrganisationTaxHTField0" minOccurs="0"/>
                <xsd:element ref="ns3:UnitNote" minOccurs="0"/>
                <xsd:element ref="ns5:DocumentTypeNote" minOccurs="0"/>
                <xsd:element ref="ns6:LSTSubjectNote" minOccurs="0"/>
                <xsd:element ref="ns6:TaxCatchAll" minOccurs="0"/>
                <xsd:element ref="ns6:TaxCatchAllLabel" minOccurs="0"/>
                <xsd:element ref="ns6:TaxKeyword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378642-19fc-4076-b28d-2649a227ea76" elementFormDefault="qualified">
    <xsd:import namespace="http://schemas.microsoft.com/office/2006/documentManagement/types"/>
    <xsd:import namespace="http://schemas.microsoft.com/office/infopath/2007/PartnerControls"/>
    <xsd:element name="LansstyrelseNote" ma:index="5" nillable="true" ma:taxonomy="true" ma:internalName="LansstyrelseNote" ma:taxonomyFieldName="Lansstyrelse" ma:displayName="Länsstyrelse" ma:default="-1;#|8d35a092-6927-4070-b71c-f25ff8d8a636" ma:fieldId="{7be40400-a0ef-437a-ad47-6897aa00a610}" ma:sspId="13388981-116e-49cc-856f-b44441908788" ma:termSetId="1bd7399e-8bd6-4a6d-aeb7-c6e871c6941f" ma:anchorId="00000000-0000-0000-0000-000000000000" ma:open="false" ma:isKeyword="false">
      <xsd:complexType>
        <xsd:sequence>
          <xsd:element ref="pc:Terms" minOccurs="0" maxOccurs="1"/>
        </xsd:sequence>
      </xsd:complexType>
    </xsd:element>
    <xsd:element name="UnitNote" ma:index="9" nillable="true" ma:taxonomy="true" ma:internalName="UnitNote" ma:taxonomyFieldName="Unit" ma:displayName="Enhet" ma:fieldId="{68f86ca6-56a1-431b-90fd-e5b8618b73c3}" ma:sspId="13388981-116e-49cc-856f-b44441908788" ma:termSetId="f24b61d0-b089-4424-85b9-e92badb17634"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14466b6-daab-43e4-9ce7-0072d47b05d6" elementFormDefault="qualified">
    <xsd:import namespace="http://schemas.microsoft.com/office/2006/documentManagement/types"/>
    <xsd:import namespace="http://schemas.microsoft.com/office/infopath/2007/PartnerControls"/>
    <xsd:element name="OrganisationTaxHTField0" ma:index="7" nillable="true" ma:taxonomy="true" ma:internalName="OrganisationTaxHTField0" ma:taxonomyFieldName="OrganisationstillhorighetMult" ma:displayName="Organisationstillhörighet" ma:fieldId="{5d554d25-cef8-40af-8c58-b5bf0078b693}" ma:taxonomyMulti="true" ma:sspId="13388981-116e-49cc-856f-b44441908788" ma:termSetId="af44216e-50c3-4aa1-89a1-c73d0c2a1305"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14466B6-DAAB-43E4-9CE7-0072D47B05D6" elementFormDefault="qualified">
    <xsd:import namespace="http://schemas.microsoft.com/office/2006/documentManagement/types"/>
    <xsd:import namespace="http://schemas.microsoft.com/office/infopath/2007/PartnerControls"/>
    <xsd:element name="DocumentTypeNote" ma:index="11" ma:taxonomy="true" ma:internalName="DocumentTypeNote" ma:taxonomyFieldName="DocumentType" ma:displayName="Dokumenttyp" ma:readOnly="false" ma:fieldId="{5a6f8280-6a0b-41db-8905-adb9a1946f9e}" ma:sspId="13388981-116e-49cc-856f-b44441908788" ma:termSetId="f6ac685d-4cdc-4d4f-83dd-285566c38a8f"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02131cc-4575-4c3d-b0b4-bfdc932d8a4a" elementFormDefault="qualified">
    <xsd:import namespace="http://schemas.microsoft.com/office/2006/documentManagement/types"/>
    <xsd:import namespace="http://schemas.microsoft.com/office/infopath/2007/PartnerControls"/>
    <xsd:element name="LSTSubjectNote" ma:index="13" ma:taxonomy="true" ma:internalName="LSTSubjectNote" ma:taxonomyFieldName="LSTSubjectMult" ma:displayName="Ämne" ma:fieldId="{019b4b3f-8c4b-4e22-8cb6-4f2f4382408c}" ma:taxonomyMulti="true" ma:sspId="13388981-116e-49cc-856f-b44441908788" ma:termSetId="91219650-7fac-4a5e-b9a6-b613ab926231" ma:anchorId="00000000-0000-0000-0000-000000000000" ma:open="false" ma:isKeyword="false">
      <xsd:complexType>
        <xsd:sequence>
          <xsd:element ref="pc:Terms" minOccurs="0" maxOccurs="1"/>
        </xsd:sequence>
      </xsd:complexType>
    </xsd:element>
    <xsd:element name="TaxCatchAll" ma:index="14" nillable="true" ma:displayName="Taxonomy Catch All Column" ma:description="" ma:hidden="true" ma:list="{3a15d572-45f4-41a5-bde6-5872838c09cb}" ma:internalName="TaxCatchAll" ma:showField="CatchAllData" ma:web="702131cc-4575-4c3d-b0b4-bfdc932d8a4a">
      <xsd:complexType>
        <xsd:complexContent>
          <xsd:extension base="dms:MultiChoiceLookup">
            <xsd:sequence>
              <xsd:element name="Value" type="dms:Lookup" maxOccurs="unbounded" minOccurs="0" nillable="true"/>
            </xsd:sequence>
          </xsd:extension>
        </xsd:complexContent>
      </xsd:complexType>
    </xsd:element>
    <xsd:element name="TaxCatchAllLabel" ma:index="15" nillable="true" ma:displayName="Taxonomy Catch All Column1" ma:hidden="true" ma:list="{3a15d572-45f4-41a5-bde6-5872838c09cb}" ma:internalName="TaxCatchAllLabel" ma:readOnly="true" ma:showField="CatchAllDataLabel" ma:web="702131cc-4575-4c3d-b0b4-bfdc932d8a4a">
      <xsd:complexType>
        <xsd:complexContent>
          <xsd:extension base="dms:MultiChoiceLookup">
            <xsd:sequence>
              <xsd:element name="Value" type="dms:Lookup" maxOccurs="unbounded" minOccurs="0" nillable="true"/>
            </xsd:sequence>
          </xsd:extension>
        </xsd:complexContent>
      </xsd:complexType>
    </xsd:element>
    <xsd:element name="TaxKeywordTaxHTField" ma:index="21" nillable="true" ma:taxonomy="true" ma:internalName="TaxKeywordTaxHTField" ma:taxonomyFieldName="TaxKeyword" ma:displayName="Nyckelord" ma:readOnly="false" ma:fieldId="{23f27201-bee3-471e-b2e7-b64fd8b7ca38}" ma:taxonomyMulti="true" ma:sspId="13388981-116e-49cc-856f-b44441908788"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3" ma:displayName="Författare"/>
        <xsd:element ref="dcterms:created" minOccurs="0" maxOccurs="1"/>
        <xsd:element ref="dc:identifier" minOccurs="0" maxOccurs="1"/>
        <xsd:element name="contentType" minOccurs="0" maxOccurs="1" type="xsd:string" ma:index="20" ma:displayName="Innehållstyp"/>
        <xsd:element ref="dc:title" maxOccurs="1" ma:index="2"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EE1D85-E724-4355-A655-94C15A35ED36}">
  <ds:schemaRefs>
    <ds:schemaRef ds:uri="http://purl.org/dc/elements/1.1/"/>
    <ds:schemaRef ds:uri="014466b6-daab-43e4-9ce7-0072d47b05d6"/>
    <ds:schemaRef ds:uri="http://schemas.openxmlformats.org/package/2006/metadata/core-properties"/>
    <ds:schemaRef ds:uri="http://schemas.microsoft.com/office/2006/metadata/properties"/>
    <ds:schemaRef ds:uri="http://schemas.microsoft.com/office/infopath/2007/PartnerControls"/>
    <ds:schemaRef ds:uri="http://purl.org/dc/terms/"/>
    <ds:schemaRef ds:uri="702131cc-4575-4c3d-b0b4-bfdc932d8a4a"/>
    <ds:schemaRef ds:uri="http://schemas.microsoft.com/office/2006/documentManagement/types"/>
    <ds:schemaRef ds:uri="014466B6-DAAB-43E4-9CE7-0072D47B05D6"/>
    <ds:schemaRef ds:uri="c1378642-19fc-4076-b28d-2649a227ea76"/>
    <ds:schemaRef ds:uri="http://www.w3.org/XML/1998/namespace"/>
    <ds:schemaRef ds:uri="http://purl.org/dc/dcmitype/"/>
  </ds:schemaRefs>
</ds:datastoreItem>
</file>

<file path=customXml/itemProps2.xml><?xml version="1.0" encoding="utf-8"?>
<ds:datastoreItem xmlns:ds="http://schemas.openxmlformats.org/officeDocument/2006/customXml" ds:itemID="{EA8BBA83-B674-44E0-91DC-E661B5E596BD}">
  <ds:schemaRefs>
    <ds:schemaRef ds:uri="http://schemas.microsoft.com/sharepoint/v3/contenttype/forms"/>
  </ds:schemaRefs>
</ds:datastoreItem>
</file>

<file path=customXml/itemProps3.xml><?xml version="1.0" encoding="utf-8"?>
<ds:datastoreItem xmlns:ds="http://schemas.openxmlformats.org/officeDocument/2006/customXml" ds:itemID="{83B55E2C-035B-41F0-8EFB-FCACA2559F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378642-19fc-4076-b28d-2649a227ea76"/>
    <ds:schemaRef ds:uri="014466b6-daab-43e4-9ce7-0072d47b05d6"/>
    <ds:schemaRef ds:uri="014466B6-DAAB-43E4-9CE7-0072D47B05D6"/>
    <ds:schemaRef ds:uri="702131cc-4575-4c3d-b0b4-bfdc932d8a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Kulturmiljö i PBL </Template>
  <TotalTime>7464</TotalTime>
  <Words>2187</Words>
  <Application>Microsoft Office PowerPoint</Application>
  <PresentationFormat>Bildspel på skärmen (4:3)</PresentationFormat>
  <Paragraphs>184</Paragraphs>
  <Slides>27</Slides>
  <Notes>26</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27</vt:i4>
      </vt:variant>
    </vt:vector>
  </HeadingPairs>
  <TitlesOfParts>
    <vt:vector size="31" baseType="lpstr">
      <vt:lpstr>Arial</vt:lpstr>
      <vt:lpstr>Calibri</vt:lpstr>
      <vt:lpstr>Trebuchet MS</vt:lpstr>
      <vt:lpstr>OH-mall liggande</vt:lpstr>
      <vt:lpstr>11.00 – 11:20  Råd och riktlinjer för att bygga nytt på landsbygden </vt:lpstr>
      <vt:lpstr>PowerPoint-presentation</vt:lpstr>
      <vt:lpstr> Den kommunala verktygslådan för Plan- och bygglagen samt Miljöbalken</vt:lpstr>
      <vt:lpstr> Den kommunala verktygslådan för Plan- och bygglagen samt Miljöbalken</vt:lpstr>
      <vt:lpstr> Den kommunala verktygslådan för Plan- och bygglagen samt Miljöbalken</vt:lpstr>
      <vt:lpstr> Den kommunala verktygslådan för Plan- och bygglagen samt Miljöbalken</vt:lpstr>
      <vt:lpstr> Den kommunala verktygslådan för Plan- och bygglagen samt Miljöbalken</vt:lpstr>
      <vt:lpstr>Boverket</vt:lpstr>
      <vt:lpstr>Nationell arkitekturstrategi </vt:lpstr>
      <vt:lpstr>Länsstyrelsen</vt:lpstr>
      <vt:lpstr>Kommunala arkitekturstrategier</vt:lpstr>
      <vt:lpstr>Kommunala arkitekturstrategier</vt:lpstr>
      <vt:lpstr>Kommunala arkitekturstrategier</vt:lpstr>
      <vt:lpstr>Kommunala arkitekturstrategier</vt:lpstr>
      <vt:lpstr>Arkitekturstrategier för landsbygden</vt:lpstr>
      <vt:lpstr>Arkitekturstrategi:  Avesta, Fagersta och Norberg</vt:lpstr>
      <vt:lpstr>Arkitekturstrategi:  Avesta, Fagersta och Norberg</vt:lpstr>
      <vt:lpstr>Arkitekturstrategi:  Avesta, Fagersta och Norberg</vt:lpstr>
      <vt:lpstr>Arkitekturstrategi:  Avesta, Fagersta och Norberg</vt:lpstr>
      <vt:lpstr>Arkitekturstrategi:  Avesta, Fagersta och Norberg</vt:lpstr>
      <vt:lpstr>Arkitekturstrategi:  Avesta, Fagersta och Norberg</vt:lpstr>
      <vt:lpstr>Arkitekturstrategi:  Avesta, Fagersta och Norberg</vt:lpstr>
      <vt:lpstr>Arkitekturstrategi:  Avesta, Fagersta och Norberg</vt:lpstr>
      <vt:lpstr>Slutligen… ännu fler kommunala arkitekturstrategier för landsbygden att hitta inspiration i</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Gestaltad livsmiljö &amp; Kulturvärden i PBL</dc:title>
  <dc:creator>Hermans Karin</dc:creator>
  <cp:keywords>powerpointmall; Mall; presentation; powerpoint</cp:keywords>
  <cp:lastModifiedBy>Hermans Karin</cp:lastModifiedBy>
  <cp:revision>181</cp:revision>
  <dcterms:created xsi:type="dcterms:W3CDTF">2020-09-01T11:29:11Z</dcterms:created>
  <dcterms:modified xsi:type="dcterms:W3CDTF">2021-03-25T15:49:32Z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0x010100A2E9165043F24F51B6DFD495AD4ADC68001CCB26CE65EE3E42A1FD73C4194294E6</vt:lpwstr>
  </property>
  <property fmtid="{D5CDD505-2E9C-101B-9397-08002B2CF9AE}" pid="3" name="TaxKeyword">
    <vt:lpwstr>510;#Mall|996c3fd9-3ed4-4635-b3ae-3e032209d55c;#900;#powerpointmall|43f9da8e-cddd-40cd-afe1-539875cddeb6;#653;#presentation|dcecce2e-a86a-4d85-85fd-037728bb6cc5;#652;#powerpoint|a1faf67a-e683-4c04-9d91-9981cb36f65a</vt:lpwstr>
  </property>
  <property fmtid="{D5CDD505-2E9C-101B-9397-08002B2CF9AE}" pid="4" name="OrganisationstillhorighetMult">
    <vt:lpwstr/>
  </property>
  <property fmtid="{D5CDD505-2E9C-101B-9397-08002B2CF9AE}" pid="5" name="Unit">
    <vt:lpwstr>32;#Enheten för verksamhetsstöd|95dd58dc-6eae-46ff-ba32-f870f5d08573</vt:lpwstr>
  </property>
  <property fmtid="{D5CDD505-2E9C-101B-9397-08002B2CF9AE}" pid="6" name="LSTSubjectMult">
    <vt:lpwstr>270;#Information och kommunikation|4c54209d-f9cc-4d15-bbc6-78053a846cd5;#271;#Grafisk profil|7907b1f8-39c3-4a14-834d-0c22efd6a592</vt:lpwstr>
  </property>
  <property fmtid="{D5CDD505-2E9C-101B-9397-08002B2CF9AE}" pid="7" name="Lansstyrelse">
    <vt:lpwstr>1;#Västernorrland|8d35a092-6927-4070-b71c-f25ff8d8a636</vt:lpwstr>
  </property>
  <property fmtid="{D5CDD505-2E9C-101B-9397-08002B2CF9AE}" pid="8" name="DocumentType">
    <vt:lpwstr>859;#Mall|996c3fd9-3ed4-4635-b3ae-3e032209d55c</vt:lpwstr>
  </property>
</Properties>
</file>