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95" r:id="rId6"/>
    <p:sldId id="291" r:id="rId7"/>
    <p:sldId id="300" r:id="rId8"/>
    <p:sldId id="288" r:id="rId9"/>
    <p:sldId id="259" r:id="rId10"/>
    <p:sldId id="282" r:id="rId11"/>
    <p:sldId id="277" r:id="rId12"/>
    <p:sldId id="280" r:id="rId13"/>
    <p:sldId id="262" r:id="rId14"/>
    <p:sldId id="286" r:id="rId15"/>
    <p:sldId id="287" r:id="rId16"/>
    <p:sldId id="298" r:id="rId17"/>
    <p:sldId id="299" r:id="rId18"/>
    <p:sldId id="294" r:id="rId19"/>
    <p:sldId id="301" r:id="rId20"/>
    <p:sldId id="270" r:id="rId21"/>
    <p:sldId id="302" r:id="rId22"/>
    <p:sldId id="303" r:id="rId23"/>
    <p:sldId id="304" r:id="rId24"/>
    <p:sldId id="305" r:id="rId25"/>
    <p:sldId id="274" r:id="rId26"/>
    <p:sldId id="306" r:id="rId27"/>
    <p:sldId id="296" r:id="rId28"/>
    <p:sldId id="307" r:id="rId29"/>
    <p:sldId id="308" r:id="rId30"/>
    <p:sldId id="297" r:id="rId3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9CF"/>
    <a:srgbClr val="DD95A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7908" autoAdjust="0"/>
  </p:normalViewPr>
  <p:slideViewPr>
    <p:cSldViewPr>
      <p:cViewPr varScale="1">
        <p:scale>
          <a:sx n="56" d="100"/>
          <a:sy n="56" d="100"/>
        </p:scale>
        <p:origin x="178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DBB85-F54B-4696-B02C-3606691B8C43}" type="datetimeFigureOut">
              <a:rPr lang="sv-SE" smtClean="0"/>
              <a:t>2020-09-11</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1BF91-1D0F-4A60-A5A8-32C38ABF9B04}" type="slidenum">
              <a:rPr lang="sv-SE" smtClean="0"/>
              <a:t>‹#›</a:t>
            </a:fld>
            <a:endParaRPr lang="sv-SE"/>
          </a:p>
        </p:txBody>
      </p:sp>
    </p:spTree>
    <p:extLst>
      <p:ext uri="{BB962C8B-B14F-4D97-AF65-F5344CB8AC3E}">
        <p14:creationId xmlns:p14="http://schemas.microsoft.com/office/powerpoint/2010/main" val="354838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aa.diva-portal.org/smash/get/diva2:1246354/FULLTEXT01.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Karin Hermans, arkitekt och jobbar som planhandläggare på Länsstyrelsen.  Länsstyrelsen är ju en myndighet som har som främsta uppdrag att se till att olika lagar följs vad gäller vad kraven på den kommunala översikts och detaljplaneringen och vara ett tidigt stöd i den processen. Vi har även uppdrag att sprida alla de nationella myndigheters uppdrag så att de får en rikstäckande inverkan. Idag är vi här med båda dessa ärenden. </a:t>
            </a:r>
            <a:br>
              <a:rPr lang="sv-SE" dirty="0"/>
            </a:br>
            <a:br>
              <a:rPr lang="sv-SE" dirty="0"/>
            </a:br>
            <a:r>
              <a:rPr lang="sv-SE" dirty="0"/>
              <a:t>Nu idag ska vi presentera två utbildningspaket från Boverket , det ena kring arkitektur och gestaltad livsmiljö och dels kulturvärden i plan och byggprocessen. För även om dessa ämnen finns beskrivet genom hela planerings och byggprocessen i plan- och bygglagen så gör nu regeringen och olika myndigheter en gemensam kraftansträngning att utveckla detta till att fungera ännu bättre. </a:t>
            </a:r>
          </a:p>
        </p:txBody>
      </p:sp>
      <p:sp>
        <p:nvSpPr>
          <p:cNvPr id="4" name="Platshållare för bildnummer 3"/>
          <p:cNvSpPr>
            <a:spLocks noGrp="1"/>
          </p:cNvSpPr>
          <p:nvPr>
            <p:ph type="sldNum" sz="quarter" idx="5"/>
          </p:nvPr>
        </p:nvSpPr>
        <p:spPr/>
        <p:txBody>
          <a:bodyPr/>
          <a:lstStyle/>
          <a:p>
            <a:fld id="{7941BF91-1D0F-4A60-A5A8-32C38ABF9B04}" type="slidenum">
              <a:rPr lang="sv-SE" smtClean="0"/>
              <a:t>1</a:t>
            </a:fld>
            <a:endParaRPr lang="sv-SE"/>
          </a:p>
        </p:txBody>
      </p:sp>
    </p:spTree>
    <p:extLst>
      <p:ext uri="{BB962C8B-B14F-4D97-AF65-F5344CB8AC3E}">
        <p14:creationId xmlns:p14="http://schemas.microsoft.com/office/powerpoint/2010/main" val="231830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Man kan säga att detta är Sveriges arbete med Agenda 2030 innan det fanns på plats och även här ses syftet med Plan. Och bygglagen igen</a:t>
            </a:r>
          </a:p>
        </p:txBody>
      </p:sp>
      <p:sp>
        <p:nvSpPr>
          <p:cNvPr id="4" name="Platshållare för bildnummer 3"/>
          <p:cNvSpPr>
            <a:spLocks noGrp="1"/>
          </p:cNvSpPr>
          <p:nvPr>
            <p:ph type="sldNum" sz="quarter" idx="5"/>
          </p:nvPr>
        </p:nvSpPr>
        <p:spPr/>
        <p:txBody>
          <a:bodyPr/>
          <a:lstStyle/>
          <a:p>
            <a:fld id="{7941BF91-1D0F-4A60-A5A8-32C38ABF9B04}" type="slidenum">
              <a:rPr lang="sv-SE" smtClean="0"/>
              <a:t>10</a:t>
            </a:fld>
            <a:endParaRPr lang="sv-SE"/>
          </a:p>
        </p:txBody>
      </p:sp>
    </p:spTree>
    <p:extLst>
      <p:ext uri="{BB962C8B-B14F-4D97-AF65-F5344CB8AC3E}">
        <p14:creationId xmlns:p14="http://schemas.microsoft.com/office/powerpoint/2010/main" val="185782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Nationell sammanfattning 2010. </a:t>
            </a:r>
          </a:p>
        </p:txBody>
      </p:sp>
      <p:sp>
        <p:nvSpPr>
          <p:cNvPr id="4" name="Platshållare för bildnummer 3"/>
          <p:cNvSpPr>
            <a:spLocks noGrp="1"/>
          </p:cNvSpPr>
          <p:nvPr>
            <p:ph type="sldNum" sz="quarter" idx="5"/>
          </p:nvPr>
        </p:nvSpPr>
        <p:spPr/>
        <p:txBody>
          <a:bodyPr/>
          <a:lstStyle/>
          <a:p>
            <a:fld id="{7941BF91-1D0F-4A60-A5A8-32C38ABF9B04}" type="slidenum">
              <a:rPr lang="sv-SE" smtClean="0"/>
              <a:t>11</a:t>
            </a:fld>
            <a:endParaRPr lang="sv-SE"/>
          </a:p>
        </p:txBody>
      </p:sp>
    </p:spTree>
    <p:extLst>
      <p:ext uri="{BB962C8B-B14F-4D97-AF65-F5344CB8AC3E}">
        <p14:creationId xmlns:p14="http://schemas.microsoft.com/office/powerpoint/2010/main" val="187320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stärka samhällsplaneringen och skydda kulturvärden börjar i kommunernas översiktsplanering. Fem av sju kommuner har pågående arbete med att förnya översiktsplanerna innan mandatperiodens slut. Timrå har en nyss antagen ÖP. </a:t>
            </a:r>
          </a:p>
          <a:p>
            <a:r>
              <a:rPr lang="sv-SE" dirty="0"/>
              <a:t>Härnösands kommun har en politiskt antaget gestaltningsprogram för kommunens arkitektur. </a:t>
            </a:r>
          </a:p>
        </p:txBody>
      </p:sp>
      <p:sp>
        <p:nvSpPr>
          <p:cNvPr id="4" name="Platshållare för bildnummer 3"/>
          <p:cNvSpPr>
            <a:spLocks noGrp="1"/>
          </p:cNvSpPr>
          <p:nvPr>
            <p:ph type="sldNum" sz="quarter" idx="5"/>
          </p:nvPr>
        </p:nvSpPr>
        <p:spPr/>
        <p:txBody>
          <a:bodyPr/>
          <a:lstStyle/>
          <a:p>
            <a:fld id="{7941BF91-1D0F-4A60-A5A8-32C38ABF9B04}" type="slidenum">
              <a:rPr lang="sv-SE" smtClean="0"/>
              <a:t>12</a:t>
            </a:fld>
            <a:endParaRPr lang="sv-SE"/>
          </a:p>
        </p:txBody>
      </p:sp>
    </p:spTree>
    <p:extLst>
      <p:ext uri="{BB962C8B-B14F-4D97-AF65-F5344CB8AC3E}">
        <p14:creationId xmlns:p14="http://schemas.microsoft.com/office/powerpoint/2010/main" val="123085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u="none" strike="noStrike" kern="1200" dirty="0">
                <a:solidFill>
                  <a:schemeClr val="tx1"/>
                </a:solidFill>
                <a:effectLst/>
                <a:latin typeface="+mn-lt"/>
                <a:ea typeface="+mn-ea"/>
                <a:cs typeface="+mn-cs"/>
              </a:rPr>
              <a:t>För om kommunens översiktsplan beskriver politikens vision, ställningstaganden och målsättningar kring den fysiska miljön på en övergripande nivå så är det i en arkitekturstrategi kan ni inom kommunen konkretisera de avsikter och utmaningar som lyfts i översiktsplanen. </a:t>
            </a:r>
          </a:p>
          <a:p>
            <a:r>
              <a:rPr lang="sv-SE" sz="1200" u="none" strike="noStrike" kern="1200" dirty="0">
                <a:solidFill>
                  <a:schemeClr val="tx1"/>
                </a:solidFill>
                <a:effectLst/>
                <a:latin typeface="+mn-lt"/>
                <a:ea typeface="+mn-ea"/>
                <a:cs typeface="+mn-cs"/>
              </a:rPr>
              <a:t>Boverkets vägledning om arkitektur och gestaltad livsmiljö beskriver hur man som kommun och region kan arbeta med </a:t>
            </a:r>
          </a:p>
        </p:txBody>
      </p:sp>
      <p:sp>
        <p:nvSpPr>
          <p:cNvPr id="4" name="Platshållare för bildnummer 3"/>
          <p:cNvSpPr>
            <a:spLocks noGrp="1"/>
          </p:cNvSpPr>
          <p:nvPr>
            <p:ph type="sldNum" sz="quarter" idx="5"/>
          </p:nvPr>
        </p:nvSpPr>
        <p:spPr/>
        <p:txBody>
          <a:bodyPr/>
          <a:lstStyle/>
          <a:p>
            <a:fld id="{7941BF91-1D0F-4A60-A5A8-32C38ABF9B04}" type="slidenum">
              <a:rPr lang="sv-SE" smtClean="0"/>
              <a:t>13</a:t>
            </a:fld>
            <a:endParaRPr lang="sv-SE"/>
          </a:p>
        </p:txBody>
      </p:sp>
    </p:spTree>
    <p:extLst>
      <p:ext uri="{BB962C8B-B14F-4D97-AF65-F5344CB8AC3E}">
        <p14:creationId xmlns:p14="http://schemas.microsoft.com/office/powerpoint/2010/main" val="381894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strike="noStrike" kern="1200" dirty="0">
                <a:solidFill>
                  <a:schemeClr val="tx1"/>
                </a:solidFill>
                <a:effectLst/>
                <a:latin typeface="+mn-lt"/>
                <a:ea typeface="+mn-ea"/>
                <a:cs typeface="+mn-cs"/>
              </a:rPr>
              <a:t>Karlshamn kommun har i flera år arbetat aktivt och mångsidigt med arkitekturfrågor. Översiktsplanen från 2015 betonar genomgående kommunens långsiktiga målsättning att främja en god arkitektur och stadsbyggnad samt att både värna och utveckla kulturmiljöerna.. </a:t>
            </a:r>
            <a:r>
              <a:rPr lang="sv-SE" sz="1200" u="none" strike="noStrike" kern="1200" dirty="0">
                <a:solidFill>
                  <a:schemeClr val="tx1"/>
                </a:solidFill>
                <a:effectLst/>
                <a:latin typeface="+mn-lt"/>
                <a:ea typeface="+mn-ea"/>
                <a:cs typeface="+mn-cs"/>
              </a:rPr>
              <a:t>Bevarande- och utvecklingsplanen definieras och förtydligas </a:t>
            </a:r>
            <a:r>
              <a:rPr lang="sv-SE" sz="1200" u="none" strike="noStrike" kern="1200" dirty="0" err="1">
                <a:solidFill>
                  <a:schemeClr val="tx1"/>
                </a:solidFill>
                <a:effectLst/>
                <a:latin typeface="+mn-lt"/>
                <a:ea typeface="+mn-ea"/>
                <a:cs typeface="+mn-cs"/>
              </a:rPr>
              <a:t>öpn</a:t>
            </a:r>
            <a:r>
              <a:rPr lang="sv-SE" sz="1200" u="none" strike="noStrike" kern="1200" dirty="0">
                <a:solidFill>
                  <a:schemeClr val="tx1"/>
                </a:solidFill>
                <a:effectLst/>
                <a:latin typeface="+mn-lt"/>
                <a:ea typeface="+mn-ea"/>
                <a:cs typeface="+mn-cs"/>
              </a:rPr>
              <a:t>. Planen beskriver hur en önskvärd utveckling av innerstaden som helhet bör se ut men lyfter även fram betydelsen av stadselement som gator, torg, kajer och grönska. Dessutom finns en beskrivning av aktuella planförhållanden, kulturhistoriska och arkitektoniska värden för varje enskilt kvarter, samt de möjligheter till utveckling och förändring som är tänkbara just där. När planen gjordes hade man stor nytta av en tidigare genomförd kulturhistorisk bebyggelseinventering som nu kunde kompletteras och aktualiseras.</a:t>
            </a:r>
            <a:br>
              <a:rPr lang="sv-SE" sz="1200" u="none" strike="noStrike" kern="1200" dirty="0">
                <a:solidFill>
                  <a:schemeClr val="tx1"/>
                </a:solidFill>
                <a:effectLst/>
                <a:latin typeface="+mn-lt"/>
                <a:ea typeface="+mn-ea"/>
                <a:cs typeface="+mn-cs"/>
              </a:rPr>
            </a:br>
            <a:endParaRPr lang="sv-SE" sz="1200" b="1" u="none" strike="noStrike" kern="1200" dirty="0">
              <a:solidFill>
                <a:schemeClr val="tx1"/>
              </a:solidFill>
              <a:effectLst/>
              <a:latin typeface="+mn-lt"/>
              <a:ea typeface="+mn-ea"/>
              <a:cs typeface="+mn-cs"/>
            </a:endParaRPr>
          </a:p>
          <a:p>
            <a:r>
              <a:rPr lang="sv-SE" sz="1200" u="none" strike="noStrike" kern="1200" dirty="0">
                <a:solidFill>
                  <a:schemeClr val="tx1"/>
                </a:solidFill>
                <a:effectLst/>
                <a:latin typeface="+mn-lt"/>
                <a:ea typeface="+mn-ea"/>
                <a:cs typeface="+mn-cs"/>
              </a:rPr>
              <a:t>Den här kommunen har även en arkitekturvecka då seminarier och stadsvandringar visar allmänheten och erbjuder dialoger. Stadsarkitekten </a:t>
            </a:r>
            <a:r>
              <a:rPr lang="sv-SE" sz="1200" u="none" strike="noStrike" kern="1200" dirty="0" err="1">
                <a:solidFill>
                  <a:schemeClr val="tx1"/>
                </a:solidFill>
                <a:effectLst/>
                <a:latin typeface="+mn-lt"/>
                <a:ea typeface="+mn-ea"/>
                <a:cs typeface="+mn-cs"/>
              </a:rPr>
              <a:t>Emina</a:t>
            </a:r>
            <a:r>
              <a:rPr lang="sv-SE" sz="1200" u="none" strike="noStrike" kern="1200" dirty="0">
                <a:solidFill>
                  <a:schemeClr val="tx1"/>
                </a:solidFill>
                <a:effectLst/>
                <a:latin typeface="+mn-lt"/>
                <a:ea typeface="+mn-ea"/>
                <a:cs typeface="+mn-cs"/>
              </a:rPr>
              <a:t> </a:t>
            </a:r>
            <a:r>
              <a:rPr lang="sv-SE" sz="1200" u="none" strike="noStrike" kern="1200" dirty="0" err="1">
                <a:solidFill>
                  <a:schemeClr val="tx1"/>
                </a:solidFill>
                <a:effectLst/>
                <a:latin typeface="+mn-lt"/>
                <a:ea typeface="+mn-ea"/>
                <a:cs typeface="+mn-cs"/>
              </a:rPr>
              <a:t>Kovacic</a:t>
            </a:r>
            <a:r>
              <a:rPr lang="sv-SE" sz="1200" u="none" strike="noStrike" kern="1200" dirty="0">
                <a:solidFill>
                  <a:schemeClr val="tx1"/>
                </a:solidFill>
                <a:effectLst/>
                <a:latin typeface="+mn-lt"/>
                <a:ea typeface="+mn-ea"/>
                <a:cs typeface="+mn-cs"/>
              </a:rPr>
              <a:t> arrangerar i början av varje mandatperiod en utbildning för politikerna. De använder sig v Boverkets utbildningsmaterial (PBL kunskapsbanken) och sedan går tjänstepersoner och politiker också ut på stadspromenader tillsammans. Då kan de prata om olika områdens gestaltningsmässiga kvaliteter och bevarandevärden på plats. De besöker också pågående och nyligen avslutade större byggprojekt och mindre bygglov och diskuterar kvalitet och resultat. </a:t>
            </a:r>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14</a:t>
            </a:fld>
            <a:endParaRPr lang="sv-SE"/>
          </a:p>
        </p:txBody>
      </p:sp>
    </p:spTree>
    <p:extLst>
      <p:ext uri="{BB962C8B-B14F-4D97-AF65-F5344CB8AC3E}">
        <p14:creationId xmlns:p14="http://schemas.microsoft.com/office/powerpoint/2010/main" val="39067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r>
              <a:rPr lang="sv-SE" dirty="0"/>
              <a:t>Jag avslutar med en rad länkar som kan vara bra att </a:t>
            </a:r>
            <a:r>
              <a:rPr lang="sv-SE"/>
              <a:t>använda.</a:t>
            </a:r>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15</a:t>
            </a:fld>
            <a:endParaRPr lang="sv-SE"/>
          </a:p>
        </p:txBody>
      </p:sp>
    </p:spTree>
    <p:extLst>
      <p:ext uri="{BB962C8B-B14F-4D97-AF65-F5344CB8AC3E}">
        <p14:creationId xmlns:p14="http://schemas.microsoft.com/office/powerpoint/2010/main" val="355572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Isabelle: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är så att utbildningen är ursprungligen ett initiativ från länsstyrelsernas kulturmiljöforum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Och Boverket, Riksantikvarieämbetet och länsstyrelserna har sen samverkat i framtagandet av webbutbildningen. Även Sveriges Kommuner och Regioner, SKR, har medverkat i initiativgruppen, som har satt ramarna för innehållet.</a:t>
            </a:r>
          </a:p>
          <a:p>
            <a:endParaRPr lang="sv-SE" dirty="0"/>
          </a:p>
          <a:p>
            <a:r>
              <a:rPr lang="sv-SE" dirty="0"/>
              <a:t>Målgruppen</a:t>
            </a:r>
          </a:p>
          <a:p>
            <a:endParaRPr lang="sv-SE" dirty="0"/>
          </a:p>
          <a:p>
            <a:r>
              <a:rPr lang="sv-SE" dirty="0"/>
              <a:t>Sen:</a:t>
            </a:r>
          </a:p>
          <a:p>
            <a:r>
              <a:rPr lang="sv-SE" sz="1200" u="none" strike="noStrike" kern="1200" dirty="0">
                <a:solidFill>
                  <a:schemeClr val="tx1"/>
                </a:solidFill>
                <a:effectLst/>
                <a:latin typeface="+mn-lt"/>
                <a:ea typeface="+mn-ea"/>
                <a:cs typeface="+mn-cs"/>
              </a:rPr>
              <a:t>I hela PBL-kedjan, från översiktsplanen till byggprocessen och slutbeskedet, ska kulturvärdena värnas och tas tillvara. I planeringsskedet handlar det i hög grad om att skaffa sig kännedom om vilka kulturvärdena är och hur de påverkas av det kommunen vill planera för. Hänsyn ska tas till stads- och landskapsbilden. Ett bebyggelseområdes särskilda värden ska skyddas, och tillägg i bebyggelsen göras, så att befintliga karaktärsdrag respekteras och tillvaratas.</a:t>
            </a:r>
            <a:endParaRPr lang="sv-SE" dirty="0"/>
          </a:p>
          <a:p>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16</a:t>
            </a:fld>
            <a:endParaRPr lang="sv-SE"/>
          </a:p>
        </p:txBody>
      </p:sp>
    </p:spTree>
    <p:extLst>
      <p:ext uri="{BB962C8B-B14F-4D97-AF65-F5344CB8AC3E}">
        <p14:creationId xmlns:p14="http://schemas.microsoft.com/office/powerpoint/2010/main" val="536335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18</a:t>
            </a:fld>
            <a:endParaRPr lang="sv-SE"/>
          </a:p>
        </p:txBody>
      </p:sp>
    </p:spTree>
    <p:extLst>
      <p:ext uri="{BB962C8B-B14F-4D97-AF65-F5344CB8AC3E}">
        <p14:creationId xmlns:p14="http://schemas.microsoft.com/office/powerpoint/2010/main" val="4199299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ser verkligen inte bra ut. Resultatet visar att kulturvärdena, i en majoritet av fallen, inte uppmärksammas alls. I de fall då det inledningsvis ställs krav på att kulturvärdena ska bevaras är det påfallande sällan som det följs upp och kontrolleras senare i byggprocessen,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Orsaken beskrivs vara bristande kompetens och undermåliga underlag</a:t>
            </a:r>
          </a:p>
          <a:p>
            <a:r>
              <a:rPr lang="sv-SE" sz="1200" b="0" i="0" u="none" strike="noStrike" kern="1200" dirty="0">
                <a:solidFill>
                  <a:schemeClr val="tx1"/>
                </a:solidFill>
                <a:effectLst/>
                <a:latin typeface="+mn-lt"/>
                <a:ea typeface="+mn-ea"/>
                <a:cs typeface="+mn-cs"/>
                <a:hlinkClick r:id="rId3"/>
              </a:rPr>
              <a:t>Rapporten</a:t>
            </a:r>
            <a:r>
              <a:rPr lang="sv-SE" sz="1200" b="0" i="0" u="none" strike="noStrike" kern="1200" dirty="0">
                <a:solidFill>
                  <a:schemeClr val="tx1"/>
                </a:solidFill>
                <a:effectLst/>
                <a:latin typeface="+mn-lt"/>
                <a:ea typeface="+mn-ea"/>
                <a:cs typeface="+mn-cs"/>
              </a:rPr>
              <a:t> beskriver också flera goda exempel från kommuner där det fungerar, och lyfter fram verktyg och framgångsfaktorer som gör att kulturvärdena kan hanteras bättre.</a:t>
            </a:r>
          </a:p>
          <a:p>
            <a:r>
              <a:rPr lang="sv-SE" sz="1200" b="0" i="0" u="none" strike="noStrike" kern="1200" dirty="0">
                <a:solidFill>
                  <a:schemeClr val="tx1"/>
                </a:solidFill>
                <a:effectLst/>
                <a:latin typeface="+mn-lt"/>
                <a:ea typeface="+mn-ea"/>
                <a:cs typeface="+mn-cs"/>
              </a:rPr>
              <a:t>– Antikvarisk kompetens i kommunen är nödvändigt och det är bäst om kunskapen är spridd på flera personer och olika nivåer. Det bör också kombineras med att det finns checklistor, mallar och rutiner för hur kulturvärdena ska hanteras. Att det finns aktuella planer och kunskapsunderlag är också viktigt, men det hjälper inte att det finns kulturmiljöprogram och bebyggelseinventeringar om de inte också används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19</a:t>
            </a:fld>
            <a:endParaRPr lang="sv-SE"/>
          </a:p>
        </p:txBody>
      </p:sp>
    </p:spTree>
    <p:extLst>
      <p:ext uri="{BB962C8B-B14F-4D97-AF65-F5344CB8AC3E}">
        <p14:creationId xmlns:p14="http://schemas.microsoft.com/office/powerpoint/2010/main" val="2771729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Jag tänkte att jag bara lite kort skulle bara på ett av avsnitten från utbildningen, det om Varsamhetskravet och förvanskningsförbudet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Se ovan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Varsamhetskravet handlar i stort om ett förhållningssätt, finns det bra kvaliteter som man kan använda? Utgå ifrån det som fungerar bra och åtgärda bristerna. Den sociala dimensionen på varsamhetskravet är att man tar tillvara på </a:t>
            </a:r>
            <a:r>
              <a:rPr lang="sv-SE" sz="1200" kern="1200" dirty="0" err="1">
                <a:solidFill>
                  <a:schemeClr val="tx1"/>
                </a:solidFill>
                <a:effectLst/>
                <a:latin typeface="+mn-lt"/>
                <a:ea typeface="+mn-ea"/>
                <a:cs typeface="+mn-cs"/>
              </a:rPr>
              <a:t>sånna</a:t>
            </a:r>
            <a:r>
              <a:rPr lang="sv-SE" sz="1200" kern="1200" dirty="0">
                <a:solidFill>
                  <a:schemeClr val="tx1"/>
                </a:solidFill>
                <a:effectLst/>
                <a:latin typeface="+mn-lt"/>
                <a:ea typeface="+mn-ea"/>
                <a:cs typeface="+mn-cs"/>
              </a:rPr>
              <a:t> värden och kvaliteter som boende och brukare uppskattar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avsnittet går man in på ett antal rättsfall som tagits upp i </a:t>
            </a:r>
            <a:r>
              <a:rPr lang="sv-SE" sz="1200" kern="1200" dirty="0" err="1">
                <a:solidFill>
                  <a:schemeClr val="tx1"/>
                </a:solidFill>
                <a:effectLst/>
                <a:latin typeface="+mn-lt"/>
                <a:ea typeface="+mn-ea"/>
                <a:cs typeface="+mn-cs"/>
              </a:rPr>
              <a:t>mööd</a:t>
            </a:r>
            <a:r>
              <a:rPr lang="sv-SE" sz="1200" kern="1200" dirty="0">
                <a:solidFill>
                  <a:schemeClr val="tx1"/>
                </a:solidFill>
                <a:effectLst/>
                <a:latin typeface="+mn-lt"/>
                <a:ea typeface="+mn-ea"/>
                <a:cs typeface="+mn-cs"/>
              </a:rPr>
              <a:t>, mark och </a:t>
            </a:r>
            <a:r>
              <a:rPr lang="sv-SE" sz="1200" kern="1200" dirty="0" err="1">
                <a:solidFill>
                  <a:schemeClr val="tx1"/>
                </a:solidFill>
                <a:effectLst/>
                <a:latin typeface="+mn-lt"/>
                <a:ea typeface="+mn-ea"/>
                <a:cs typeface="+mn-cs"/>
              </a:rPr>
              <a:t>mijlööverdomstolen</a:t>
            </a:r>
            <a:r>
              <a:rPr lang="sv-SE" sz="1200" kern="1200" dirty="0">
                <a:solidFill>
                  <a:schemeClr val="tx1"/>
                </a:solidFill>
                <a:effectLst/>
                <a:latin typeface="+mn-lt"/>
                <a:ea typeface="+mn-ea"/>
                <a:cs typeface="+mn-cs"/>
              </a:rPr>
              <a:t>, vilka ger en hänvisning om hur man kan tänka kring olika fasad eller interiöra ändringar</a:t>
            </a:r>
          </a:p>
          <a:p>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20</a:t>
            </a:fld>
            <a:endParaRPr lang="sv-SE"/>
          </a:p>
        </p:txBody>
      </p:sp>
    </p:spTree>
    <p:extLst>
      <p:ext uri="{BB962C8B-B14F-4D97-AF65-F5344CB8AC3E}">
        <p14:creationId xmlns:p14="http://schemas.microsoft.com/office/powerpoint/2010/main" val="290551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2018 kom propositionen från regeringen. </a:t>
            </a:r>
          </a:p>
        </p:txBody>
      </p:sp>
      <p:sp>
        <p:nvSpPr>
          <p:cNvPr id="4" name="Platshållare för bildnummer 3"/>
          <p:cNvSpPr>
            <a:spLocks noGrp="1"/>
          </p:cNvSpPr>
          <p:nvPr>
            <p:ph type="sldNum" sz="quarter" idx="5"/>
          </p:nvPr>
        </p:nvSpPr>
        <p:spPr/>
        <p:txBody>
          <a:bodyPr/>
          <a:lstStyle/>
          <a:p>
            <a:fld id="{7941BF91-1D0F-4A60-A5A8-32C38ABF9B04}" type="slidenum">
              <a:rPr lang="sv-SE" smtClean="0"/>
              <a:t>2</a:t>
            </a:fld>
            <a:endParaRPr lang="sv-SE"/>
          </a:p>
        </p:txBody>
      </p:sp>
    </p:spTree>
    <p:extLst>
      <p:ext uri="{BB962C8B-B14F-4D97-AF65-F5344CB8AC3E}">
        <p14:creationId xmlns:p14="http://schemas.microsoft.com/office/powerpoint/2010/main" val="3024839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21</a:t>
            </a:fld>
            <a:endParaRPr lang="sv-SE"/>
          </a:p>
        </p:txBody>
      </p:sp>
    </p:spTree>
    <p:extLst>
      <p:ext uri="{BB962C8B-B14F-4D97-AF65-F5344CB8AC3E}">
        <p14:creationId xmlns:p14="http://schemas.microsoft.com/office/powerpoint/2010/main" val="1582133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22</a:t>
            </a:fld>
            <a:endParaRPr lang="sv-SE"/>
          </a:p>
        </p:txBody>
      </p:sp>
    </p:spTree>
    <p:extLst>
      <p:ext uri="{BB962C8B-B14F-4D97-AF65-F5344CB8AC3E}">
        <p14:creationId xmlns:p14="http://schemas.microsoft.com/office/powerpoint/2010/main" val="480395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man talar om förvanskning så finns det vissa kriterier att utgå efter för att bedöma om en byggnad är särskilt värdefull, jag tänkte inte gå in närmare på dem nu men däremot visa några intressanta diagram som talar ett tydligt språk kring dagens bostadsbestånd. </a:t>
            </a:r>
          </a:p>
          <a:p>
            <a:endParaRPr lang="sv-SE" dirty="0"/>
          </a:p>
          <a:p>
            <a:r>
              <a:rPr lang="sv-SE" dirty="0"/>
              <a:t>Det är nämligen så att man i boverkets allmänna råd har ålderkriteriet att byggnader som är någorlunda välbevarade och oförvanskade och är byggda före 1920 ska anses vara särskilt värdefulla.</a:t>
            </a:r>
          </a:p>
          <a:p>
            <a:endParaRPr lang="sv-SE" dirty="0"/>
          </a:p>
          <a:p>
            <a:r>
              <a:rPr lang="sv-SE" dirty="0"/>
              <a:t>Förklaringen har vi i den här bilden som bygger på statistik ur energideklarationsregistret, här kan vi se antalet byggda byggnader under olika årtal, det man måste kommentera är dock den stapeln på ”1909” som är väldigt missvisande, många av er vet säkert att det året är ett slags </a:t>
            </a:r>
            <a:r>
              <a:rPr lang="sv-SE" dirty="0" err="1"/>
              <a:t>schablonår</a:t>
            </a:r>
            <a:r>
              <a:rPr lang="sv-SE" dirty="0"/>
              <a:t> där många äldre byggnader fick det värdeåret, det handlar alltså inte om någon byggboom utan antalet byggnader ska smetas ut bakåt i tiden</a:t>
            </a:r>
          </a:p>
        </p:txBody>
      </p:sp>
      <p:sp>
        <p:nvSpPr>
          <p:cNvPr id="4" name="Platshållare för bildnummer 3"/>
          <p:cNvSpPr>
            <a:spLocks noGrp="1"/>
          </p:cNvSpPr>
          <p:nvPr>
            <p:ph type="sldNum" sz="quarter" idx="5"/>
          </p:nvPr>
        </p:nvSpPr>
        <p:spPr/>
        <p:txBody>
          <a:bodyPr/>
          <a:lstStyle/>
          <a:p>
            <a:fld id="{7941BF91-1D0F-4A60-A5A8-32C38ABF9B04}" type="slidenum">
              <a:rPr lang="sv-SE" smtClean="0"/>
              <a:t>23</a:t>
            </a:fld>
            <a:endParaRPr lang="sv-SE"/>
          </a:p>
        </p:txBody>
      </p:sp>
    </p:spTree>
    <p:extLst>
      <p:ext uri="{BB962C8B-B14F-4D97-AF65-F5344CB8AC3E}">
        <p14:creationId xmlns:p14="http://schemas.microsoft.com/office/powerpoint/2010/main" val="644111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Tar man samtliga byggnader, från Sveriges äldsta stenkyrka Dalby kyrka från 1060 fram till 1920 så är det antalet färre än det antal byggnader som uppförts under 2000-talet</a:t>
            </a:r>
          </a:p>
        </p:txBody>
      </p:sp>
      <p:sp>
        <p:nvSpPr>
          <p:cNvPr id="4" name="Platshållare för bildnummer 3"/>
          <p:cNvSpPr>
            <a:spLocks noGrp="1"/>
          </p:cNvSpPr>
          <p:nvPr>
            <p:ph type="sldNum" sz="quarter" idx="5"/>
          </p:nvPr>
        </p:nvSpPr>
        <p:spPr/>
        <p:txBody>
          <a:bodyPr/>
          <a:lstStyle/>
          <a:p>
            <a:fld id="{7941BF91-1D0F-4A60-A5A8-32C38ABF9B04}" type="slidenum">
              <a:rPr lang="sv-SE" smtClean="0"/>
              <a:t>24</a:t>
            </a:fld>
            <a:endParaRPr lang="sv-SE"/>
          </a:p>
        </p:txBody>
      </p:sp>
    </p:spTree>
    <p:extLst>
      <p:ext uri="{BB962C8B-B14F-4D97-AF65-F5344CB8AC3E}">
        <p14:creationId xmlns:p14="http://schemas.microsoft.com/office/powerpoint/2010/main" val="962173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ju ofta så att ett nytt hus har en större volym än de äldre byggnaderna. Så om vi omvandlar det tidigare diagrammet får vi den här bilden </a:t>
            </a:r>
          </a:p>
          <a:p>
            <a:endParaRPr lang="sv-SE" dirty="0"/>
          </a:p>
          <a:p>
            <a:r>
              <a:rPr lang="sv-SE" dirty="0"/>
              <a:t>Trots att Sverige inte varit med i världskrigen så har vi europiskt sett en väldigt liten andel äldre bebyggelse. </a:t>
            </a:r>
          </a:p>
          <a:p>
            <a:r>
              <a:rPr lang="sv-SE" dirty="0"/>
              <a:t>Sen är inte alla äldre byggnader särskilt värdefulla i sig utan tanken är här att man ska vända på bevisbördan. Normalt sätt måste man kanske argumentera för att en byggnad är särskilt värdefull, men när vi har de här äldre byggnaderna så ska vi nog börja i andra ändan. Att argumentera för varför en byggnad inte är särskilt värdefull. Vänd på bevisbördan och utgå från att byggnaden är särskilt värdefull om man inte kan tala om varför den inte är det.</a:t>
            </a:r>
          </a:p>
        </p:txBody>
      </p:sp>
      <p:sp>
        <p:nvSpPr>
          <p:cNvPr id="4" name="Platshållare för bildnummer 3"/>
          <p:cNvSpPr>
            <a:spLocks noGrp="1"/>
          </p:cNvSpPr>
          <p:nvPr>
            <p:ph type="sldNum" sz="quarter" idx="5"/>
          </p:nvPr>
        </p:nvSpPr>
        <p:spPr/>
        <p:txBody>
          <a:bodyPr/>
          <a:lstStyle/>
          <a:p>
            <a:fld id="{7941BF91-1D0F-4A60-A5A8-32C38ABF9B04}" type="slidenum">
              <a:rPr lang="sv-SE" smtClean="0"/>
              <a:t>25</a:t>
            </a:fld>
            <a:endParaRPr lang="sv-SE"/>
          </a:p>
        </p:txBody>
      </p:sp>
    </p:spTree>
    <p:extLst>
      <p:ext uri="{BB962C8B-B14F-4D97-AF65-F5344CB8AC3E}">
        <p14:creationId xmlns:p14="http://schemas.microsoft.com/office/powerpoint/2010/main" val="3479740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Detta utbildningsmaterial är alltså något som vi på länsstyrelserna kommer hjälpa till att sprida. </a:t>
            </a:r>
            <a:r>
              <a:rPr lang="sv-SE" sz="1200" kern="1200" dirty="0" err="1">
                <a:solidFill>
                  <a:schemeClr val="tx1"/>
                </a:solidFill>
                <a:effectLst/>
                <a:latin typeface="+mn-lt"/>
                <a:ea typeface="+mn-ea"/>
                <a:cs typeface="+mn-cs"/>
              </a:rPr>
              <a:t>Pga</a:t>
            </a:r>
            <a:r>
              <a:rPr lang="sv-SE" sz="1200" kern="1200" dirty="0">
                <a:solidFill>
                  <a:schemeClr val="tx1"/>
                </a:solidFill>
                <a:effectLst/>
                <a:latin typeface="+mn-lt"/>
                <a:ea typeface="+mn-ea"/>
                <a:cs typeface="+mn-cs"/>
              </a:rPr>
              <a:t> av världsläget har dock formen fått hålla lite på sig. Det skulle gå att utföra dessa träffar digitalt, men helst skulle vi träffa kommunerna ute på plats, anser att det finns ett värde i att få mötas fysiskt. Helst flera kommuner tillsammans så att vi alla kan utbyta kunskaper och erfarenheter kopplade till kulturvärden i kommunalt arbete. </a:t>
            </a:r>
          </a:p>
          <a:p>
            <a:r>
              <a:rPr lang="sv-SE" sz="1200" kern="1200" dirty="0">
                <a:solidFill>
                  <a:schemeClr val="tx1"/>
                </a:solidFill>
                <a:effectLst/>
                <a:latin typeface="+mn-lt"/>
                <a:ea typeface="+mn-ea"/>
                <a:cs typeface="+mn-cs"/>
              </a:rPr>
              <a:t>Men vi kommer återkomma till er på kommunerna angående upplägget, troligtvis kallar vi till dessa workshopträffar i början eller tidig vår nästa år. </a:t>
            </a:r>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26</a:t>
            </a:fld>
            <a:endParaRPr lang="sv-SE"/>
          </a:p>
        </p:txBody>
      </p:sp>
    </p:spTree>
    <p:extLst>
      <p:ext uri="{BB962C8B-B14F-4D97-AF65-F5344CB8AC3E}">
        <p14:creationId xmlns:p14="http://schemas.microsoft.com/office/powerpoint/2010/main" val="4275172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sammanfattning i en mening från mer lättillgänglig sammanfattning på 12 sidor, på propositionen har Kulturdepartementet gjort</a:t>
            </a:r>
          </a:p>
        </p:txBody>
      </p:sp>
      <p:sp>
        <p:nvSpPr>
          <p:cNvPr id="4" name="Platshållare för bildnummer 3"/>
          <p:cNvSpPr>
            <a:spLocks noGrp="1"/>
          </p:cNvSpPr>
          <p:nvPr>
            <p:ph type="sldNum" sz="quarter" idx="5"/>
          </p:nvPr>
        </p:nvSpPr>
        <p:spPr/>
        <p:txBody>
          <a:bodyPr/>
          <a:lstStyle/>
          <a:p>
            <a:fld id="{7941BF91-1D0F-4A60-A5A8-32C38ABF9B04}" type="slidenum">
              <a:rPr lang="sv-SE" smtClean="0"/>
              <a:t>27</a:t>
            </a:fld>
            <a:endParaRPr lang="sv-SE"/>
          </a:p>
        </p:txBody>
      </p:sp>
    </p:spTree>
    <p:extLst>
      <p:ext uri="{BB962C8B-B14F-4D97-AF65-F5344CB8AC3E}">
        <p14:creationId xmlns:p14="http://schemas.microsoft.com/office/powerpoint/2010/main" val="419558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nationella politiken vill att; Arkitektur, form och design ska bidra till ett hållbart, jämlikt och mindre segregerat samhälle med omsorgsfullt gestaltade livsmiljöer, där alla ges goda förutsättningar att påverka utvecklingen av den gemensamma miljön. </a:t>
            </a:r>
            <a:endParaRPr lang="sv-SE" sz="1200" b="1" u="none" strike="noStrike"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u="none" strike="noStrike"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u="none" strike="noStrike" kern="1200" dirty="0">
                <a:solidFill>
                  <a:schemeClr val="tx1"/>
                </a:solidFill>
                <a:effectLst/>
                <a:latin typeface="+mj-lt"/>
                <a:ea typeface="+mn-ea"/>
                <a:cs typeface="+mn-cs"/>
              </a:rPr>
              <a:t>Inriktningen är att arkitekturen ser man som ett kraftfullt verktyg för att möta aktuella samhällsutmaningar. Klimatförändringar, digitalisering, ökad segregation och en åldrande befolkning är exempel på stora utmaningar som samhället i dag står inför och där arkitekturen kan bidra till lösningar och där det offentliga; alltså kommun, region, olika myndigheter är de främsta aktörerna att verka för lösningar.</a:t>
            </a:r>
            <a:endParaRPr lang="sv-SE" dirty="0">
              <a:latin typeface="+mj-lt"/>
            </a:endParaRPr>
          </a:p>
        </p:txBody>
      </p:sp>
      <p:sp>
        <p:nvSpPr>
          <p:cNvPr id="4" name="Platshållare för bildnummer 3"/>
          <p:cNvSpPr>
            <a:spLocks noGrp="1"/>
          </p:cNvSpPr>
          <p:nvPr>
            <p:ph type="sldNum" sz="quarter" idx="5"/>
          </p:nvPr>
        </p:nvSpPr>
        <p:spPr/>
        <p:txBody>
          <a:bodyPr/>
          <a:lstStyle/>
          <a:p>
            <a:fld id="{7941BF91-1D0F-4A60-A5A8-32C38ABF9B04}" type="slidenum">
              <a:rPr lang="sv-SE" smtClean="0"/>
              <a:t>3</a:t>
            </a:fld>
            <a:endParaRPr lang="sv-SE"/>
          </a:p>
        </p:txBody>
      </p:sp>
    </p:spTree>
    <p:extLst>
      <p:ext uri="{BB962C8B-B14F-4D97-AF65-F5344CB8AC3E}">
        <p14:creationId xmlns:p14="http://schemas.microsoft.com/office/powerpoint/2010/main" val="216837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offentliga miljöerna kan vi göra medvetna val kring för att hantera utmaningar. Här är det bland annat anpassning till klimatförändringarna men stora behov finns av medveten arkitektur inom skolor, vårdens miljöer, bostadsmiljöer</a:t>
            </a:r>
          </a:p>
        </p:txBody>
      </p:sp>
      <p:sp>
        <p:nvSpPr>
          <p:cNvPr id="4" name="Platshållare för bildnummer 3"/>
          <p:cNvSpPr>
            <a:spLocks noGrp="1"/>
          </p:cNvSpPr>
          <p:nvPr>
            <p:ph type="sldNum" sz="quarter" idx="5"/>
          </p:nvPr>
        </p:nvSpPr>
        <p:spPr/>
        <p:txBody>
          <a:bodyPr/>
          <a:lstStyle/>
          <a:p>
            <a:fld id="{7941BF91-1D0F-4A60-A5A8-32C38ABF9B04}" type="slidenum">
              <a:rPr lang="sv-SE" smtClean="0"/>
              <a:t>4</a:t>
            </a:fld>
            <a:endParaRPr lang="sv-SE"/>
          </a:p>
        </p:txBody>
      </p:sp>
    </p:spTree>
    <p:extLst>
      <p:ext uri="{BB962C8B-B14F-4D97-AF65-F5344CB8AC3E}">
        <p14:creationId xmlns:p14="http://schemas.microsoft.com/office/powerpoint/2010/main" val="51162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a:t>Stärkt kvalitetskrav vid upphandling</a:t>
            </a:r>
          </a:p>
          <a:p>
            <a:pPr marL="228600" indent="-228600">
              <a:buAutoNum type="arabicPeriod"/>
            </a:pPr>
            <a:r>
              <a:rPr lang="sv-SE" dirty="0"/>
              <a:t>Olika vägledningar, utbildningsfilmer, seminarier såsom detta mm</a:t>
            </a:r>
          </a:p>
          <a:p>
            <a:pPr marL="228600" indent="-228600">
              <a:buAutoNum type="arabicPeriod"/>
            </a:pPr>
            <a:r>
              <a:rPr lang="sv-SE" dirty="0"/>
              <a:t>Att vi är förebilder och ska vägleda kommer jag ge exempel på</a:t>
            </a:r>
          </a:p>
          <a:p>
            <a:pPr marL="228600" indent="-228600">
              <a:buAutoNum type="arabicPeriod"/>
            </a:pPr>
            <a:r>
              <a:rPr lang="sv-SE" dirty="0"/>
              <a:t>Men jag börjar med internationella kopplingar</a:t>
            </a:r>
          </a:p>
          <a:p>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5</a:t>
            </a:fld>
            <a:endParaRPr lang="sv-SE"/>
          </a:p>
        </p:txBody>
      </p:sp>
    </p:spTree>
    <p:extLst>
      <p:ext uri="{BB962C8B-B14F-4D97-AF65-F5344CB8AC3E}">
        <p14:creationId xmlns:p14="http://schemas.microsoft.com/office/powerpoint/2010/main" val="338087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Politik för gestaltad livsmiljö hänger ihop med internationellt arbete.</a:t>
            </a:r>
            <a:br>
              <a:rPr lang="sv-SE" dirty="0"/>
            </a:br>
            <a:r>
              <a:rPr lang="sv-SE" dirty="0"/>
              <a:t>Runt om i världen pågår arbete med de här 17 globala hållbarhetsmålen. </a:t>
            </a:r>
            <a:r>
              <a:rPr lang="sv-SE" sz="1200" b="0" i="0" u="none" strike="noStrike" kern="1200" dirty="0">
                <a:solidFill>
                  <a:schemeClr val="tx1"/>
                </a:solidFill>
                <a:effectLst/>
                <a:latin typeface="+mn-lt"/>
                <a:ea typeface="+mn-ea"/>
                <a:cs typeface="+mn-cs"/>
              </a:rPr>
              <a:t>Mål 11 om hållbara städer och samhällen hänger starkt ihop med en mängd av övriga av de övriga målen.</a:t>
            </a:r>
          </a:p>
        </p:txBody>
      </p:sp>
      <p:sp>
        <p:nvSpPr>
          <p:cNvPr id="4" name="Platshållare för bildnummer 3"/>
          <p:cNvSpPr>
            <a:spLocks noGrp="1"/>
          </p:cNvSpPr>
          <p:nvPr>
            <p:ph type="sldNum" sz="quarter" idx="5"/>
          </p:nvPr>
        </p:nvSpPr>
        <p:spPr/>
        <p:txBody>
          <a:bodyPr/>
          <a:lstStyle/>
          <a:p>
            <a:fld id="{7941BF91-1D0F-4A60-A5A8-32C38ABF9B04}" type="slidenum">
              <a:rPr lang="sv-SE" smtClean="0"/>
              <a:t>6</a:t>
            </a:fld>
            <a:endParaRPr lang="sv-SE"/>
          </a:p>
        </p:txBody>
      </p:sp>
    </p:spTree>
    <p:extLst>
      <p:ext uri="{BB962C8B-B14F-4D97-AF65-F5344CB8AC3E}">
        <p14:creationId xmlns:p14="http://schemas.microsoft.com/office/powerpoint/2010/main" val="293562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941BF91-1D0F-4A60-A5A8-32C38ABF9B04}" type="slidenum">
              <a:rPr lang="sv-SE" smtClean="0"/>
              <a:t>7</a:t>
            </a:fld>
            <a:endParaRPr lang="sv-SE"/>
          </a:p>
        </p:txBody>
      </p:sp>
    </p:spTree>
    <p:extLst>
      <p:ext uri="{BB962C8B-B14F-4D97-AF65-F5344CB8AC3E}">
        <p14:creationId xmlns:p14="http://schemas.microsoft.com/office/powerpoint/2010/main" val="73807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I detta  målet kan i alla fall vi tjänstemän hitta stöd för kulturvärden i delmål 4: </a:t>
            </a:r>
            <a:r>
              <a:rPr lang="sv-SE" sz="1200" b="0" i="0" u="none" strike="noStrike" kern="1200" dirty="0">
                <a:solidFill>
                  <a:schemeClr val="tx1"/>
                </a:solidFill>
                <a:effectLst/>
                <a:latin typeface="+mn-lt"/>
                <a:ea typeface="+mn-ea"/>
                <a:cs typeface="+mn-cs"/>
              </a:rPr>
              <a:t>Stärka insatserna för att skydda och trygga världens kultur- och </a:t>
            </a:r>
            <a:r>
              <a:rPr lang="sv-SE" sz="1200" b="0" i="0" u="none" strike="noStrike" kern="1200" dirty="0" err="1">
                <a:solidFill>
                  <a:schemeClr val="tx1"/>
                </a:solidFill>
                <a:effectLst/>
                <a:latin typeface="+mn-lt"/>
                <a:ea typeface="+mn-ea"/>
                <a:cs typeface="+mn-cs"/>
              </a:rPr>
              <a:t>naturarv</a:t>
            </a:r>
            <a:r>
              <a:rPr lang="sv-SE" sz="1200" b="0" i="0" u="none" strike="noStrike" kern="1200" dirty="0">
                <a:solidFill>
                  <a:schemeClr val="tx1"/>
                </a:solidFill>
                <a:effectLst/>
                <a:latin typeface="+mn-lt"/>
                <a:ea typeface="+mn-ea"/>
                <a:cs typeface="+mn-cs"/>
              </a:rPr>
              <a:t>. </a:t>
            </a:r>
            <a:r>
              <a:rPr lang="sv-SE" sz="1200" b="1" dirty="0"/>
              <a:t>Merparten av morgondagens bebyggelse är redan byggd. En god gestaltad livsmiljö förutsätter därför att vi kan se den befintliga bebyggelsens värden och att vi förhåller oss till hur dessa värden kan tas tillvara och utvecklas.</a:t>
            </a:r>
            <a:endParaRPr lang="sv-SE" sz="1200" dirty="0"/>
          </a:p>
          <a:p>
            <a:endParaRPr lang="sv-SE" sz="1200" b="0" i="0" u="none" strike="noStrike"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7941BF91-1D0F-4A60-A5A8-32C38ABF9B04}" type="slidenum">
              <a:rPr lang="sv-SE" smtClean="0"/>
              <a:t>8</a:t>
            </a:fld>
            <a:endParaRPr lang="sv-SE"/>
          </a:p>
        </p:txBody>
      </p:sp>
    </p:spTree>
    <p:extLst>
      <p:ext uri="{BB962C8B-B14F-4D97-AF65-F5344CB8AC3E}">
        <p14:creationId xmlns:p14="http://schemas.microsoft.com/office/powerpoint/2010/main" val="369603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Precis som Agenda 2030 är Miljömål 2020,  som har pågått en mycket längre tid än Agenda 2030 men som är ett viktigt verktyg och som myndigheterna använder att få in data från aktörer och kommuner för att följa upp hur arbetet går över tid. 2 december håller Länsstyrelsen en regional uppföljningsdag som ni kommer få inbjudan till.</a:t>
            </a:r>
          </a:p>
        </p:txBody>
      </p:sp>
      <p:sp>
        <p:nvSpPr>
          <p:cNvPr id="4" name="Platshållare för bildnummer 3"/>
          <p:cNvSpPr>
            <a:spLocks noGrp="1"/>
          </p:cNvSpPr>
          <p:nvPr>
            <p:ph type="sldNum" sz="quarter" idx="5"/>
          </p:nvPr>
        </p:nvSpPr>
        <p:spPr/>
        <p:txBody>
          <a:bodyPr/>
          <a:lstStyle/>
          <a:p>
            <a:fld id="{7941BF91-1D0F-4A60-A5A8-32C38ABF9B04}" type="slidenum">
              <a:rPr lang="sv-SE" smtClean="0"/>
              <a:t>9</a:t>
            </a:fld>
            <a:endParaRPr lang="sv-SE"/>
          </a:p>
        </p:txBody>
      </p:sp>
    </p:spTree>
    <p:extLst>
      <p:ext uri="{BB962C8B-B14F-4D97-AF65-F5344CB8AC3E}">
        <p14:creationId xmlns:p14="http://schemas.microsoft.com/office/powerpoint/2010/main" val="274325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mall för rubrikformat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7EEAA1CE-43B6-4B31-BF55-E67C54007FF2}" type="datetimeFigureOut">
              <a:rPr lang="sv-SE" smtClean="0"/>
              <a:t>2020-09-11</a:t>
            </a:fld>
            <a:endParaRPr lang="sv-SE"/>
          </a:p>
        </p:txBody>
      </p:sp>
      <p:sp>
        <p:nvSpPr>
          <p:cNvPr id="5" name="Platshållare för sidfot 4"/>
          <p:cNvSpPr>
            <a:spLocks noGrp="1"/>
          </p:cNvSpPr>
          <p:nvPr>
            <p:ph type="ftr" sz="quarter" idx="11"/>
          </p:nvPr>
        </p:nvSpPr>
        <p:spPr>
          <a:xfrm>
            <a:off x="3131840" y="6220180"/>
            <a:ext cx="468052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013AAD38-FF6F-4DD0-B29D-706A6637E843}" type="slidenum">
              <a:rPr lang="sv-SE" smtClean="0"/>
              <a:t>‹#›</a:t>
            </a:fld>
            <a:endParaRPr lang="sv-SE"/>
          </a:p>
        </p:txBody>
      </p:sp>
    </p:spTree>
    <p:extLst>
      <p:ext uri="{BB962C8B-B14F-4D97-AF65-F5344CB8AC3E}">
        <p14:creationId xmlns:p14="http://schemas.microsoft.com/office/powerpoint/2010/main" val="74783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EEAA1CE-43B6-4B31-BF55-E67C54007FF2}" type="datetimeFigureOut">
              <a:rPr lang="sv-SE" smtClean="0"/>
              <a:t>2020-09-11</a:t>
            </a:fld>
            <a:endParaRPr lang="sv-SE"/>
          </a:p>
        </p:txBody>
      </p:sp>
      <p:sp>
        <p:nvSpPr>
          <p:cNvPr id="5" name="Platshållare för sidfot 4"/>
          <p:cNvSpPr>
            <a:spLocks noGrp="1"/>
          </p:cNvSpPr>
          <p:nvPr>
            <p:ph type="ftr" sz="quarter" idx="11"/>
          </p:nvPr>
        </p:nvSpPr>
        <p:spPr>
          <a:xfrm>
            <a:off x="3131840" y="6220180"/>
            <a:ext cx="468052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013AAD38-FF6F-4DD0-B29D-706A6637E843}" type="slidenum">
              <a:rPr lang="sv-SE" smtClean="0"/>
              <a:t>‹#›</a:t>
            </a:fld>
            <a:endParaRPr lang="sv-SE"/>
          </a:p>
        </p:txBody>
      </p:sp>
    </p:spTree>
    <p:extLst>
      <p:ext uri="{BB962C8B-B14F-4D97-AF65-F5344CB8AC3E}">
        <p14:creationId xmlns:p14="http://schemas.microsoft.com/office/powerpoint/2010/main" val="305078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EEAA1CE-43B6-4B31-BF55-E67C54007FF2}" type="datetimeFigureOut">
              <a:rPr lang="sv-SE" smtClean="0"/>
              <a:t>2020-09-11</a:t>
            </a:fld>
            <a:endParaRPr lang="sv-SE"/>
          </a:p>
        </p:txBody>
      </p:sp>
      <p:sp>
        <p:nvSpPr>
          <p:cNvPr id="5" name="Platshållare för sidfot 4"/>
          <p:cNvSpPr>
            <a:spLocks noGrp="1"/>
          </p:cNvSpPr>
          <p:nvPr>
            <p:ph type="ftr" sz="quarter" idx="11"/>
          </p:nvPr>
        </p:nvSpPr>
        <p:spPr>
          <a:xfrm>
            <a:off x="3131840" y="6220180"/>
            <a:ext cx="468052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013AAD38-FF6F-4DD0-B29D-706A6637E843}" type="slidenum">
              <a:rPr lang="sv-SE" smtClean="0"/>
              <a:t>‹#›</a:t>
            </a:fld>
            <a:endParaRPr lang="sv-SE"/>
          </a:p>
        </p:txBody>
      </p:sp>
    </p:spTree>
    <p:extLst>
      <p:ext uri="{BB962C8B-B14F-4D97-AF65-F5344CB8AC3E}">
        <p14:creationId xmlns:p14="http://schemas.microsoft.com/office/powerpoint/2010/main" val="43632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EEAA1CE-43B6-4B31-BF55-E67C54007FF2}" type="datetimeFigureOut">
              <a:rPr lang="sv-SE" smtClean="0"/>
              <a:t>2020-09-11</a:t>
            </a:fld>
            <a:endParaRPr lang="sv-SE"/>
          </a:p>
        </p:txBody>
      </p:sp>
      <p:sp>
        <p:nvSpPr>
          <p:cNvPr id="5" name="Platshållare för sidfot 4"/>
          <p:cNvSpPr>
            <a:spLocks noGrp="1"/>
          </p:cNvSpPr>
          <p:nvPr>
            <p:ph type="ftr" sz="quarter" idx="11"/>
          </p:nvPr>
        </p:nvSpPr>
        <p:spPr>
          <a:xfrm>
            <a:off x="3131840" y="6220180"/>
            <a:ext cx="468052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013AAD38-FF6F-4DD0-B29D-706A6637E843}" type="slidenum">
              <a:rPr lang="sv-SE" smtClean="0"/>
              <a:t>‹#›</a:t>
            </a:fld>
            <a:endParaRPr lang="sv-SE"/>
          </a:p>
        </p:txBody>
      </p:sp>
    </p:spTree>
    <p:extLst>
      <p:ext uri="{BB962C8B-B14F-4D97-AF65-F5344CB8AC3E}">
        <p14:creationId xmlns:p14="http://schemas.microsoft.com/office/powerpoint/2010/main" val="396635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mall för rubrikformat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EEAA1CE-43B6-4B31-BF55-E67C54007FF2}" type="datetimeFigureOut">
              <a:rPr lang="sv-SE" smtClean="0"/>
              <a:t>2020-09-11</a:t>
            </a:fld>
            <a:endParaRPr lang="sv-SE"/>
          </a:p>
        </p:txBody>
      </p:sp>
      <p:sp>
        <p:nvSpPr>
          <p:cNvPr id="5" name="Platshållare för sidfot 4"/>
          <p:cNvSpPr>
            <a:spLocks noGrp="1"/>
          </p:cNvSpPr>
          <p:nvPr>
            <p:ph type="ftr" sz="quarter" idx="11"/>
          </p:nvPr>
        </p:nvSpPr>
        <p:spPr>
          <a:xfrm>
            <a:off x="3131840" y="6220180"/>
            <a:ext cx="468052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013AAD38-FF6F-4DD0-B29D-706A6637E843}" type="slidenum">
              <a:rPr lang="sv-SE" smtClean="0"/>
              <a:t>‹#›</a:t>
            </a:fld>
            <a:endParaRPr lang="sv-SE"/>
          </a:p>
        </p:txBody>
      </p:sp>
    </p:spTree>
    <p:extLst>
      <p:ext uri="{BB962C8B-B14F-4D97-AF65-F5344CB8AC3E}">
        <p14:creationId xmlns:p14="http://schemas.microsoft.com/office/powerpoint/2010/main" val="240867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EEAA1CE-43B6-4B31-BF55-E67C54007FF2}" type="datetimeFigureOut">
              <a:rPr lang="sv-SE" smtClean="0"/>
              <a:t>2020-09-11</a:t>
            </a:fld>
            <a:endParaRPr lang="sv-SE"/>
          </a:p>
        </p:txBody>
      </p:sp>
      <p:sp>
        <p:nvSpPr>
          <p:cNvPr id="6" name="Platshållare för sidfot 5"/>
          <p:cNvSpPr>
            <a:spLocks noGrp="1"/>
          </p:cNvSpPr>
          <p:nvPr>
            <p:ph type="ftr" sz="quarter" idx="11"/>
          </p:nvPr>
        </p:nvSpPr>
        <p:spPr>
          <a:xfrm>
            <a:off x="3131840" y="6220180"/>
            <a:ext cx="468052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p>
            <a:fld id="{013AAD38-FF6F-4DD0-B29D-706A6637E843}" type="slidenum">
              <a:rPr lang="sv-SE" smtClean="0"/>
              <a:t>‹#›</a:t>
            </a:fld>
            <a:endParaRPr lang="sv-SE"/>
          </a:p>
        </p:txBody>
      </p:sp>
    </p:spTree>
    <p:extLst>
      <p:ext uri="{BB962C8B-B14F-4D97-AF65-F5344CB8AC3E}">
        <p14:creationId xmlns:p14="http://schemas.microsoft.com/office/powerpoint/2010/main" val="9399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EEAA1CE-43B6-4B31-BF55-E67C54007FF2}" type="datetimeFigureOut">
              <a:rPr lang="sv-SE" smtClean="0"/>
              <a:t>2020-09-11</a:t>
            </a:fld>
            <a:endParaRPr lang="sv-SE"/>
          </a:p>
        </p:txBody>
      </p:sp>
      <p:sp>
        <p:nvSpPr>
          <p:cNvPr id="8" name="Platshållare för sidfot 7"/>
          <p:cNvSpPr>
            <a:spLocks noGrp="1"/>
          </p:cNvSpPr>
          <p:nvPr>
            <p:ph type="ftr" sz="quarter" idx="11"/>
          </p:nvPr>
        </p:nvSpPr>
        <p:spPr>
          <a:xfrm>
            <a:off x="3131840" y="6220180"/>
            <a:ext cx="4680520" cy="365125"/>
          </a:xfrm>
          <a:prstGeom prst="rect">
            <a:avLst/>
          </a:prstGeom>
        </p:spPr>
        <p:txBody>
          <a:bodyPr/>
          <a:lstStyle/>
          <a:p>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a:lstStyle/>
          <a:p>
            <a:fld id="{013AAD38-FF6F-4DD0-B29D-706A6637E843}" type="slidenum">
              <a:rPr lang="sv-SE" smtClean="0"/>
              <a:t>‹#›</a:t>
            </a:fld>
            <a:endParaRPr lang="sv-SE"/>
          </a:p>
        </p:txBody>
      </p:sp>
    </p:spTree>
    <p:extLst>
      <p:ext uri="{BB962C8B-B14F-4D97-AF65-F5344CB8AC3E}">
        <p14:creationId xmlns:p14="http://schemas.microsoft.com/office/powerpoint/2010/main" val="358372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7EEAA1CE-43B6-4B31-BF55-E67C54007FF2}" type="datetimeFigureOut">
              <a:rPr lang="sv-SE" smtClean="0"/>
              <a:t>2020-09-11</a:t>
            </a:fld>
            <a:endParaRPr lang="sv-SE"/>
          </a:p>
        </p:txBody>
      </p:sp>
      <p:sp>
        <p:nvSpPr>
          <p:cNvPr id="4" name="Platshållare för sidfot 3"/>
          <p:cNvSpPr>
            <a:spLocks noGrp="1"/>
          </p:cNvSpPr>
          <p:nvPr>
            <p:ph type="ftr" sz="quarter" idx="11"/>
          </p:nvPr>
        </p:nvSpPr>
        <p:spPr>
          <a:xfrm>
            <a:off x="3131840" y="6220180"/>
            <a:ext cx="468052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a:lstStyle/>
          <a:p>
            <a:fld id="{013AAD38-FF6F-4DD0-B29D-706A6637E843}" type="slidenum">
              <a:rPr lang="sv-SE" smtClean="0"/>
              <a:t>‹#›</a:t>
            </a:fld>
            <a:endParaRPr lang="sv-SE"/>
          </a:p>
        </p:txBody>
      </p:sp>
    </p:spTree>
    <p:extLst>
      <p:ext uri="{BB962C8B-B14F-4D97-AF65-F5344CB8AC3E}">
        <p14:creationId xmlns:p14="http://schemas.microsoft.com/office/powerpoint/2010/main" val="226291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8" name="Platshållare för innehåll 7"/>
          <p:cNvSpPr>
            <a:spLocks noGrp="1"/>
          </p:cNvSpPr>
          <p:nvPr>
            <p:ph sz="quarter" idx="14"/>
          </p:nvPr>
        </p:nvSpPr>
        <p:spPr>
          <a:xfrm>
            <a:off x="467544" y="1700808"/>
            <a:ext cx="8208912" cy="37444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33293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mall för rubrikformat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EEAA1CE-43B6-4B31-BF55-E67C54007FF2}" type="datetimeFigureOut">
              <a:rPr lang="sv-SE" smtClean="0"/>
              <a:t>2020-09-11</a:t>
            </a:fld>
            <a:endParaRPr lang="sv-SE"/>
          </a:p>
        </p:txBody>
      </p:sp>
      <p:sp>
        <p:nvSpPr>
          <p:cNvPr id="6" name="Platshållare för sidfot 5"/>
          <p:cNvSpPr>
            <a:spLocks noGrp="1"/>
          </p:cNvSpPr>
          <p:nvPr>
            <p:ph type="ftr" sz="quarter" idx="11"/>
          </p:nvPr>
        </p:nvSpPr>
        <p:spPr>
          <a:xfrm>
            <a:off x="3131840" y="6220180"/>
            <a:ext cx="468052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p>
            <a:fld id="{013AAD38-FF6F-4DD0-B29D-706A6637E843}" type="slidenum">
              <a:rPr lang="sv-SE" smtClean="0"/>
              <a:t>‹#›</a:t>
            </a:fld>
            <a:endParaRPr lang="sv-SE"/>
          </a:p>
        </p:txBody>
      </p:sp>
    </p:spTree>
    <p:extLst>
      <p:ext uri="{BB962C8B-B14F-4D97-AF65-F5344CB8AC3E}">
        <p14:creationId xmlns:p14="http://schemas.microsoft.com/office/powerpoint/2010/main" val="22543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EEAA1CE-43B6-4B31-BF55-E67C54007FF2}" type="datetimeFigureOut">
              <a:rPr lang="sv-SE" smtClean="0"/>
              <a:t>2020-09-11</a:t>
            </a:fld>
            <a:endParaRPr lang="sv-SE"/>
          </a:p>
        </p:txBody>
      </p:sp>
      <p:sp>
        <p:nvSpPr>
          <p:cNvPr id="6" name="Platshållare för sidfot 5"/>
          <p:cNvSpPr>
            <a:spLocks noGrp="1"/>
          </p:cNvSpPr>
          <p:nvPr>
            <p:ph type="ftr" sz="quarter" idx="11"/>
          </p:nvPr>
        </p:nvSpPr>
        <p:spPr>
          <a:xfrm>
            <a:off x="3131840" y="6220180"/>
            <a:ext cx="468052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p>
            <a:fld id="{013AAD38-FF6F-4DD0-B29D-706A6637E843}" type="slidenum">
              <a:rPr lang="sv-SE" smtClean="0"/>
              <a:t>‹#›</a:t>
            </a:fld>
            <a:endParaRPr lang="sv-SE"/>
          </a:p>
        </p:txBody>
      </p:sp>
    </p:spTree>
    <p:extLst>
      <p:ext uri="{BB962C8B-B14F-4D97-AF65-F5344CB8AC3E}">
        <p14:creationId xmlns:p14="http://schemas.microsoft.com/office/powerpoint/2010/main" val="249668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fld id="{7EEAA1CE-43B6-4B31-BF55-E67C54007FF2}" type="datetimeFigureOut">
              <a:rPr lang="sv-SE" smtClean="0"/>
              <a:pPr/>
              <a:t>2020-09-11</a:t>
            </a:fld>
            <a:endParaRPr lang="sv-SE" dirty="0"/>
          </a:p>
        </p:txBody>
      </p:sp>
      <p:pic>
        <p:nvPicPr>
          <p:cNvPr id="7" name="Bildobjekt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528" y="5835533"/>
            <a:ext cx="3631594" cy="918255"/>
          </a:xfrm>
          <a:prstGeom prst="rect">
            <a:avLst/>
          </a:prstGeom>
        </p:spPr>
      </p:pic>
      <p:pic>
        <p:nvPicPr>
          <p:cNvPr id="8" name="Bildobjekt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84776" y="5835533"/>
            <a:ext cx="1835696" cy="852103"/>
          </a:xfrm>
          <a:prstGeom prst="rect">
            <a:avLst/>
          </a:prstGeom>
        </p:spPr>
      </p:pic>
    </p:spTree>
    <p:extLst>
      <p:ext uri="{BB962C8B-B14F-4D97-AF65-F5344CB8AC3E}">
        <p14:creationId xmlns:p14="http://schemas.microsoft.com/office/powerpoint/2010/main" val="230971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overket.se/sv/samhallsplanering/arkitektur-och-gestaltad-livsmiljo/arbetssatt/arkitekturstrategi/vagledning-arkitekturstrategi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overket.se/sv/samhallsplanering/arkitektur-och-gestaltad-livsmiljo/arbetssatt/arkitekturstrategi/vagledning-arkitekturstrategier/" TargetMode="External"/><Relationship Id="rId7" Type="http://schemas.openxmlformats.org/officeDocument/2006/relationships/hyperlink" Target="http://www.sverigesmiljomal.se/miljomalen/god-bebyggd-milj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du.se/sv/Utbildning/kurser/kurs/?code=GSQ2H7" TargetMode="External"/><Relationship Id="rId5" Type="http://schemas.openxmlformats.org/officeDocument/2006/relationships/hyperlink" Target="https://www.regeringen.se/48ec26/contentassets/0c956f9d26224b7f87420fefb50c0d0f/politik-for-gestaltad-livsmiljo.pdf" TargetMode="External"/><Relationship Id="rId4" Type="http://schemas.openxmlformats.org/officeDocument/2006/relationships/hyperlink" Target="https://edge.mediaserver.com/mmc/p/x54tx8r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overket.se/sv/PBL-kunskapsbanken/pbl-akademin/pbl-webbutbildningar/kultu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aa.se/2018/09/ny-rapport-kulturvarden-forsvinner-i-byggprocesse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regeringen.se/492796/contentassets/8ecb8b5973924e6b9e93627c041d27a6/politik-for-gestaltad-livsmiljo-prop.-201718110.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egeringen.se/48ec26/contentassets/0c956f9d26224b7f87420fefb50c0d0f/politik-for-gestaltad-livsmiljo.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egeringen.se/regeringens-politik/globala-malen-och-agenda-2030/hallbara-stader-och-samhall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geringen.se/regeringens-politik/globala-malen-och-agenda-2030/hallbara-stader-och-samhall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55576" y="836712"/>
            <a:ext cx="7772400" cy="1470025"/>
          </a:xfrm>
        </p:spPr>
        <p:txBody>
          <a:bodyPr>
            <a:normAutofit fontScale="90000"/>
          </a:bodyPr>
          <a:lstStyle/>
          <a:p>
            <a:r>
              <a:rPr lang="sv-SE" dirty="0">
                <a:latin typeface="Trebuchet MS" pitchFamily="34" charset="0"/>
              </a:rPr>
              <a:t>Gestaltad livsmiljö &amp; Kulturvärden i Plan- och bygglagen</a:t>
            </a:r>
          </a:p>
        </p:txBody>
      </p:sp>
      <p:sp>
        <p:nvSpPr>
          <p:cNvPr id="3" name="Underrubrik 2"/>
          <p:cNvSpPr>
            <a:spLocks noGrp="1"/>
          </p:cNvSpPr>
          <p:nvPr>
            <p:ph type="subTitle" idx="1"/>
          </p:nvPr>
        </p:nvSpPr>
        <p:spPr>
          <a:xfrm>
            <a:off x="1441376" y="2592487"/>
            <a:ext cx="6400800" cy="1752600"/>
          </a:xfrm>
        </p:spPr>
        <p:txBody>
          <a:bodyPr>
            <a:normAutofit/>
          </a:bodyPr>
          <a:lstStyle/>
          <a:p>
            <a:r>
              <a:rPr lang="sv-SE" sz="1600" dirty="0"/>
              <a:t>Karin Hermans</a:t>
            </a:r>
            <a:r>
              <a:rPr lang="sv-SE" sz="1600" dirty="0">
                <a:latin typeface="Trebuchet MS" pitchFamily="34" charset="0"/>
              </a:rPr>
              <a:t> och Isabelle Engelin </a:t>
            </a:r>
            <a:r>
              <a:rPr lang="sv-SE" sz="1600" dirty="0"/>
              <a:t>2020-09-11</a:t>
            </a:r>
            <a:endParaRPr lang="sv-SE" sz="1600" dirty="0">
              <a:latin typeface="Trebuchet MS" pitchFamily="34" charset="0"/>
            </a:endParaRP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 y="4941169"/>
            <a:ext cx="9078342" cy="1728192"/>
          </a:xfrm>
          <a:prstGeom prst="rect">
            <a:avLst/>
          </a:prstGeom>
        </p:spPr>
      </p:pic>
    </p:spTree>
    <p:extLst>
      <p:ext uri="{BB962C8B-B14F-4D97-AF65-F5344CB8AC3E}">
        <p14:creationId xmlns:p14="http://schemas.microsoft.com/office/powerpoint/2010/main" val="378626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p:txBody>
          <a:bodyPr>
            <a:normAutofit fontScale="90000"/>
          </a:bodyPr>
          <a:lstStyle/>
          <a:p>
            <a:r>
              <a:rPr lang="sv-SE" dirty="0"/>
              <a:t>Miljömål 2020</a:t>
            </a:r>
            <a:br>
              <a:rPr lang="sv-SE" dirty="0"/>
            </a:br>
            <a:endParaRPr lang="sv-SE" dirty="0"/>
          </a:p>
        </p:txBody>
      </p:sp>
      <p:sp>
        <p:nvSpPr>
          <p:cNvPr id="4" name="Rectangle 1">
            <a:extLst>
              <a:ext uri="{FF2B5EF4-FFF2-40B4-BE49-F238E27FC236}">
                <a16:creationId xmlns:a16="http://schemas.microsoft.com/office/drawing/2014/main" id="{570BB8E1-0411-4795-BDA5-405E57851CAC}"/>
              </a:ext>
            </a:extLst>
          </p:cNvPr>
          <p:cNvSpPr>
            <a:spLocks noGrp="1" noChangeArrowheads="1"/>
          </p:cNvSpPr>
          <p:nvPr>
            <p:ph idx="1"/>
          </p:nvPr>
        </p:nvSpPr>
        <p:spPr bwMode="auto">
          <a:xfrm>
            <a:off x="457200" y="2564904"/>
            <a:ext cx="8085720" cy="282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buNone/>
            </a:pPr>
            <a:r>
              <a:rPr lang="sv-SE" sz="2400" dirty="0">
                <a:latin typeface="Trebuchet MS" panose="020B0603020202020204" pitchFamily="34" charset="0"/>
              </a:rPr>
              <a:t>Mål 16: God bebyggd miljö: Städer, tätorter och annan bebyggd miljö ska utgöra en god och hälsosam livsmiljö samt medverka till en god regional och global miljö. Natur- och kulturvärden ska tas till vara och utvecklas. Byggnader och anläggningar ska lokaliseras och utformas på ett miljöanpassat sätt och så att en långsiktigt god hushållning med mark, vatten och andra resurser främjas.</a:t>
            </a:r>
            <a:endParaRPr kumimoji="0" lang="sv-SE" altLang="sv-SE" sz="2400" b="0" i="1" u="none" strike="noStrike" cap="none" normalizeH="0" baseline="0" dirty="0">
              <a:ln>
                <a:noFill/>
              </a:ln>
              <a:solidFill>
                <a:schemeClr val="tx1"/>
              </a:solidFill>
              <a:effectLst/>
              <a:latin typeface="Trebuchet MS" panose="020B0603020202020204" pitchFamily="34" charset="0"/>
            </a:endParaRPr>
          </a:p>
        </p:txBody>
      </p:sp>
      <p:pic>
        <p:nvPicPr>
          <p:cNvPr id="7" name="Bildobjekt 6">
            <a:extLst>
              <a:ext uri="{FF2B5EF4-FFF2-40B4-BE49-F238E27FC236}">
                <a16:creationId xmlns:a16="http://schemas.microsoft.com/office/drawing/2014/main" id="{34A90D7C-9872-4606-8C04-21DA0F8A1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25169"/>
            <a:ext cx="2054134" cy="2054134"/>
          </a:xfrm>
          <a:prstGeom prst="rect">
            <a:avLst/>
          </a:prstGeom>
        </p:spPr>
      </p:pic>
    </p:spTree>
    <p:extLst>
      <p:ext uri="{BB962C8B-B14F-4D97-AF65-F5344CB8AC3E}">
        <p14:creationId xmlns:p14="http://schemas.microsoft.com/office/powerpoint/2010/main" val="327409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p:txBody>
          <a:bodyPr>
            <a:normAutofit fontScale="90000"/>
          </a:bodyPr>
          <a:lstStyle/>
          <a:p>
            <a:r>
              <a:rPr lang="sv-SE" dirty="0"/>
              <a:t>Miljömål 2020</a:t>
            </a:r>
            <a:br>
              <a:rPr lang="sv-SE" dirty="0"/>
            </a:br>
            <a:endParaRPr lang="sv-SE" dirty="0"/>
          </a:p>
        </p:txBody>
      </p:sp>
      <p:pic>
        <p:nvPicPr>
          <p:cNvPr id="6" name="Platshållare för innehåll 5" descr="En bild som visar skärmbild&#10;&#10;Automatiskt genererad beskrivning">
            <a:extLst>
              <a:ext uri="{FF2B5EF4-FFF2-40B4-BE49-F238E27FC236}">
                <a16:creationId xmlns:a16="http://schemas.microsoft.com/office/drawing/2014/main" id="{6F9772AE-C211-46D0-A4BC-61D0849618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124743"/>
            <a:ext cx="6336704" cy="4484263"/>
          </a:xfrm>
          <a:effectLst>
            <a:outerShdw blurRad="50800" dist="38100" dir="2700000" sx="101000" sy="101000" algn="tl" rotWithShape="0">
              <a:prstClr val="black">
                <a:alpha val="40000"/>
              </a:prstClr>
            </a:outerShdw>
          </a:effectLst>
        </p:spPr>
      </p:pic>
      <p:sp>
        <p:nvSpPr>
          <p:cNvPr id="4" name="Pil: höger 3">
            <a:extLst>
              <a:ext uri="{FF2B5EF4-FFF2-40B4-BE49-F238E27FC236}">
                <a16:creationId xmlns:a16="http://schemas.microsoft.com/office/drawing/2014/main" id="{7D5BE881-AB17-4840-A316-41EED2A2BF15}"/>
              </a:ext>
            </a:extLst>
          </p:cNvPr>
          <p:cNvSpPr/>
          <p:nvPr/>
        </p:nvSpPr>
        <p:spPr>
          <a:xfrm rot="2226543">
            <a:off x="6227879" y="1649598"/>
            <a:ext cx="1008112" cy="57606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B050"/>
              </a:solidFill>
            </a:endParaRPr>
          </a:p>
        </p:txBody>
      </p:sp>
      <p:sp>
        <p:nvSpPr>
          <p:cNvPr id="3" name="textruta 2">
            <a:extLst>
              <a:ext uri="{FF2B5EF4-FFF2-40B4-BE49-F238E27FC236}">
                <a16:creationId xmlns:a16="http://schemas.microsoft.com/office/drawing/2014/main" id="{F9CF9849-8051-43E8-AC77-8CF8CFB9FA99}"/>
              </a:ext>
            </a:extLst>
          </p:cNvPr>
          <p:cNvSpPr txBox="1"/>
          <p:nvPr/>
        </p:nvSpPr>
        <p:spPr>
          <a:xfrm rot="19887367">
            <a:off x="128135" y="2586503"/>
            <a:ext cx="2880320" cy="646331"/>
          </a:xfrm>
          <a:prstGeom prst="rect">
            <a:avLst/>
          </a:prstGeom>
          <a:noFill/>
        </p:spPr>
        <p:txBody>
          <a:bodyPr wrap="square" rtlCol="0">
            <a:spAutoFit/>
          </a:bodyPr>
          <a:lstStyle/>
          <a:p>
            <a:r>
              <a:rPr lang="sv-SE" b="1" dirty="0"/>
              <a:t>Nationell sammanfattning och prognos 2010</a:t>
            </a:r>
          </a:p>
        </p:txBody>
      </p:sp>
    </p:spTree>
    <p:extLst>
      <p:ext uri="{BB962C8B-B14F-4D97-AF65-F5344CB8AC3E}">
        <p14:creationId xmlns:p14="http://schemas.microsoft.com/office/powerpoint/2010/main" val="118055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p:txBody>
          <a:bodyPr>
            <a:normAutofit fontScale="90000"/>
          </a:bodyPr>
          <a:lstStyle/>
          <a:p>
            <a:r>
              <a:rPr lang="sv-SE" dirty="0"/>
              <a:t>Miljömål 2020</a:t>
            </a:r>
            <a:br>
              <a:rPr lang="sv-SE" dirty="0"/>
            </a:br>
            <a:endParaRPr lang="sv-SE" dirty="0"/>
          </a:p>
        </p:txBody>
      </p:sp>
      <p:sp>
        <p:nvSpPr>
          <p:cNvPr id="4" name="Rectangle 1">
            <a:extLst>
              <a:ext uri="{FF2B5EF4-FFF2-40B4-BE49-F238E27FC236}">
                <a16:creationId xmlns:a16="http://schemas.microsoft.com/office/drawing/2014/main" id="{570BB8E1-0411-4795-BDA5-405E57851CAC}"/>
              </a:ext>
            </a:extLst>
          </p:cNvPr>
          <p:cNvSpPr>
            <a:spLocks noGrp="1" noChangeArrowheads="1"/>
          </p:cNvSpPr>
          <p:nvPr>
            <p:ph idx="1"/>
          </p:nvPr>
        </p:nvSpPr>
        <p:spPr bwMode="auto">
          <a:xfrm>
            <a:off x="772662" y="2560638"/>
            <a:ext cx="8085720" cy="282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buNone/>
            </a:pPr>
            <a:r>
              <a:rPr lang="sv-SE" sz="2400" dirty="0"/>
              <a:t>Mål 16: God bebyggd miljö: Städer, tätorter och annan bebyggd miljö ska utgöra en god och hälsosam livsmiljö samt medverka till en god regional och global miljö. Natur- och kulturvärden ska tas till vara och utvecklas. Byggnader och anläggningar ska lokaliseras och utformas på ett miljöanpassat sätt och så att en långsiktigt god hushållning med mark, vatten och andra resurser främjas.</a:t>
            </a:r>
            <a:endParaRPr kumimoji="0" lang="sv-SE" altLang="sv-SE" sz="2400" b="0" i="1" u="none" strike="noStrike" cap="none" normalizeH="0" baseline="0" dirty="0">
              <a:ln>
                <a:noFill/>
              </a:ln>
              <a:solidFill>
                <a:schemeClr val="tx1"/>
              </a:solidFill>
              <a:effectLst/>
              <a:latin typeface="inherit"/>
            </a:endParaRPr>
          </a:p>
        </p:txBody>
      </p:sp>
      <p:pic>
        <p:nvPicPr>
          <p:cNvPr id="7" name="Bildobjekt 6">
            <a:extLst>
              <a:ext uri="{FF2B5EF4-FFF2-40B4-BE49-F238E27FC236}">
                <a16:creationId xmlns:a16="http://schemas.microsoft.com/office/drawing/2014/main" id="{34A90D7C-9872-4606-8C04-21DA0F8A1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90571"/>
            <a:ext cx="2054134" cy="2054134"/>
          </a:xfrm>
          <a:prstGeom prst="rect">
            <a:avLst/>
          </a:prstGeom>
        </p:spPr>
      </p:pic>
      <p:sp>
        <p:nvSpPr>
          <p:cNvPr id="3" name="Pil: höger 2">
            <a:extLst>
              <a:ext uri="{FF2B5EF4-FFF2-40B4-BE49-F238E27FC236}">
                <a16:creationId xmlns:a16="http://schemas.microsoft.com/office/drawing/2014/main" id="{8C24F28D-4FC0-4638-870C-9B9F8AA63BA6}"/>
              </a:ext>
            </a:extLst>
          </p:cNvPr>
          <p:cNvSpPr/>
          <p:nvPr/>
        </p:nvSpPr>
        <p:spPr>
          <a:xfrm rot="20016057">
            <a:off x="843667" y="1320431"/>
            <a:ext cx="1008112" cy="57606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B050"/>
              </a:solidFill>
            </a:endParaRPr>
          </a:p>
        </p:txBody>
      </p:sp>
      <p:sp>
        <p:nvSpPr>
          <p:cNvPr id="8" name="textruta 7">
            <a:extLst>
              <a:ext uri="{FF2B5EF4-FFF2-40B4-BE49-F238E27FC236}">
                <a16:creationId xmlns:a16="http://schemas.microsoft.com/office/drawing/2014/main" id="{546212C7-7451-49E8-85F1-F6463ADE0891}"/>
              </a:ext>
            </a:extLst>
          </p:cNvPr>
          <p:cNvSpPr txBox="1"/>
          <p:nvPr/>
        </p:nvSpPr>
        <p:spPr>
          <a:xfrm rot="19887367">
            <a:off x="86546" y="576540"/>
            <a:ext cx="2880320" cy="646331"/>
          </a:xfrm>
          <a:prstGeom prst="rect">
            <a:avLst/>
          </a:prstGeom>
          <a:noFill/>
        </p:spPr>
        <p:txBody>
          <a:bodyPr wrap="square" rtlCol="0">
            <a:spAutoFit/>
          </a:bodyPr>
          <a:lstStyle/>
          <a:p>
            <a:r>
              <a:rPr lang="sv-SE" b="1" dirty="0"/>
              <a:t>Västernorrlands län</a:t>
            </a:r>
          </a:p>
          <a:p>
            <a:r>
              <a:rPr lang="sv-SE" b="1" dirty="0"/>
              <a:t> prognos 2019</a:t>
            </a:r>
          </a:p>
        </p:txBody>
      </p:sp>
    </p:spTree>
    <p:extLst>
      <p:ext uri="{BB962C8B-B14F-4D97-AF65-F5344CB8AC3E}">
        <p14:creationId xmlns:p14="http://schemas.microsoft.com/office/powerpoint/2010/main" val="114350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a:xfrm>
            <a:off x="457200" y="476672"/>
            <a:ext cx="8229600" cy="1143000"/>
          </a:xfrm>
        </p:spPr>
        <p:txBody>
          <a:bodyPr>
            <a:normAutofit fontScale="90000"/>
          </a:bodyPr>
          <a:lstStyle/>
          <a:p>
            <a:r>
              <a:rPr lang="sv-SE" sz="4000" dirty="0"/>
              <a:t>Gestaltad livsmiljö i översiktsplanering och arkitekturstrategier</a:t>
            </a:r>
            <a:br>
              <a:rPr lang="sv-SE" dirty="0"/>
            </a:br>
            <a:endParaRPr lang="sv-SE" dirty="0"/>
          </a:p>
        </p:txBody>
      </p:sp>
      <p:pic>
        <p:nvPicPr>
          <p:cNvPr id="6" name="Platshållare för innehåll 5" descr="En bild som visar tecken, mat&#10;&#10;Automatiskt genererad beskrivning">
            <a:extLst>
              <a:ext uri="{FF2B5EF4-FFF2-40B4-BE49-F238E27FC236}">
                <a16:creationId xmlns:a16="http://schemas.microsoft.com/office/drawing/2014/main" id="{3062EC85-B7B2-4BE5-A0C1-B6279253968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736" y="1268760"/>
            <a:ext cx="4602472" cy="5001419"/>
          </a:xfrm>
        </p:spPr>
      </p:pic>
      <p:sp>
        <p:nvSpPr>
          <p:cNvPr id="3" name="Rektangel 2">
            <a:extLst>
              <a:ext uri="{FF2B5EF4-FFF2-40B4-BE49-F238E27FC236}">
                <a16:creationId xmlns:a16="http://schemas.microsoft.com/office/drawing/2014/main" id="{833333AF-4410-48A9-996A-A373F6FBE8AE}"/>
              </a:ext>
            </a:extLst>
          </p:cNvPr>
          <p:cNvSpPr/>
          <p:nvPr/>
        </p:nvSpPr>
        <p:spPr>
          <a:xfrm>
            <a:off x="0" y="6611779"/>
            <a:ext cx="8740552" cy="246221"/>
          </a:xfrm>
          <a:prstGeom prst="rect">
            <a:avLst/>
          </a:prstGeom>
        </p:spPr>
        <p:txBody>
          <a:bodyPr wrap="square">
            <a:spAutoFit/>
          </a:bodyPr>
          <a:lstStyle/>
          <a:p>
            <a:pPr lvl="0"/>
            <a:r>
              <a:rPr lang="sv-SE" altLang="sv-SE" sz="1000" dirty="0">
                <a:solidFill>
                  <a:srgbClr val="434343"/>
                </a:solidFill>
                <a:latin typeface="Trebuchet MS" panose="020B0603020202020204" pitchFamily="34" charset="0"/>
                <a:hlinkClick r:id="rId4"/>
              </a:rPr>
              <a:t>https://www.boverket.se/sv/samhallsplanering/arkitektur-och-gestaltad-livsmiljo/arbetssatt/arkitekturstrategi/vagledning-arkitekturstrategier/</a:t>
            </a:r>
            <a:endParaRPr lang="sv-SE" altLang="sv-SE" sz="1000" dirty="0">
              <a:solidFill>
                <a:srgbClr val="434343"/>
              </a:solidFill>
              <a:latin typeface="Trebuchet MS" panose="020B0603020202020204" pitchFamily="34" charset="0"/>
            </a:endParaRPr>
          </a:p>
        </p:txBody>
      </p:sp>
    </p:spTree>
    <p:extLst>
      <p:ext uri="{BB962C8B-B14F-4D97-AF65-F5344CB8AC3E}">
        <p14:creationId xmlns:p14="http://schemas.microsoft.com/office/powerpoint/2010/main" val="811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a:xfrm>
            <a:off x="611560" y="356790"/>
            <a:ext cx="8229600" cy="1143000"/>
          </a:xfrm>
        </p:spPr>
        <p:txBody>
          <a:bodyPr>
            <a:normAutofit fontScale="90000"/>
          </a:bodyPr>
          <a:lstStyle/>
          <a:p>
            <a:r>
              <a:rPr lang="sv-SE" dirty="0"/>
              <a:t>Exempel Karlshamns kommun</a:t>
            </a:r>
            <a:br>
              <a:rPr lang="sv-SE" dirty="0"/>
            </a:br>
            <a:endParaRPr lang="sv-SE" dirty="0"/>
          </a:p>
        </p:txBody>
      </p:sp>
      <p:pic>
        <p:nvPicPr>
          <p:cNvPr id="7" name="Platshållare för innehåll 6" descr="En bild som visar utomhus, natur, gräs, vatten&#10;&#10;Automatiskt genererad beskrivning">
            <a:extLst>
              <a:ext uri="{FF2B5EF4-FFF2-40B4-BE49-F238E27FC236}">
                <a16:creationId xmlns:a16="http://schemas.microsoft.com/office/drawing/2014/main" id="{D5719E62-0A7E-4670-BFD0-9A6D92156E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8621" y="1124744"/>
            <a:ext cx="5866757" cy="3888432"/>
          </a:xfrm>
        </p:spPr>
      </p:pic>
      <p:sp>
        <p:nvSpPr>
          <p:cNvPr id="8" name="textruta 7">
            <a:extLst>
              <a:ext uri="{FF2B5EF4-FFF2-40B4-BE49-F238E27FC236}">
                <a16:creationId xmlns:a16="http://schemas.microsoft.com/office/drawing/2014/main" id="{E962CCE1-3D8F-4378-8077-2A95F5BD6112}"/>
              </a:ext>
            </a:extLst>
          </p:cNvPr>
          <p:cNvSpPr txBox="1"/>
          <p:nvPr/>
        </p:nvSpPr>
        <p:spPr>
          <a:xfrm>
            <a:off x="1576957" y="4995940"/>
            <a:ext cx="5928421" cy="1200329"/>
          </a:xfrm>
          <a:prstGeom prst="rect">
            <a:avLst/>
          </a:prstGeom>
          <a:noFill/>
        </p:spPr>
        <p:txBody>
          <a:bodyPr wrap="square" rtlCol="0">
            <a:spAutoFit/>
          </a:bodyPr>
          <a:lstStyle/>
          <a:p>
            <a:pPr fontAlgn="base"/>
            <a:r>
              <a:rPr lang="sv-SE" dirty="0"/>
              <a:t>Antal kommuninvånare: 32 473 (2019)</a:t>
            </a:r>
          </a:p>
          <a:p>
            <a:pPr fontAlgn="base"/>
            <a:r>
              <a:rPr lang="sv-SE" dirty="0"/>
              <a:t>Namn på strategin: Bevarande- och utvecklingsplan för Karlshamns innerstad.</a:t>
            </a:r>
          </a:p>
          <a:p>
            <a:endParaRPr lang="sv-SE" dirty="0"/>
          </a:p>
        </p:txBody>
      </p:sp>
    </p:spTree>
    <p:extLst>
      <p:ext uri="{BB962C8B-B14F-4D97-AF65-F5344CB8AC3E}">
        <p14:creationId xmlns:p14="http://schemas.microsoft.com/office/powerpoint/2010/main" val="419071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p:txBody>
          <a:bodyPr>
            <a:normAutofit fontScale="90000"/>
          </a:bodyPr>
          <a:lstStyle/>
          <a:p>
            <a:r>
              <a:rPr lang="sv-SE" dirty="0"/>
              <a:t>Gestaltad livsmiljö</a:t>
            </a:r>
            <a:br>
              <a:rPr lang="sv-SE" dirty="0"/>
            </a:br>
            <a:endParaRPr lang="sv-SE" dirty="0"/>
          </a:p>
        </p:txBody>
      </p:sp>
      <p:sp>
        <p:nvSpPr>
          <p:cNvPr id="4" name="Rectangle 1">
            <a:extLst>
              <a:ext uri="{FF2B5EF4-FFF2-40B4-BE49-F238E27FC236}">
                <a16:creationId xmlns:a16="http://schemas.microsoft.com/office/drawing/2014/main" id="{570BB8E1-0411-4795-BDA5-405E57851CAC}"/>
              </a:ext>
            </a:extLst>
          </p:cNvPr>
          <p:cNvSpPr>
            <a:spLocks noGrp="1" noChangeArrowheads="1"/>
          </p:cNvSpPr>
          <p:nvPr>
            <p:ph idx="1"/>
          </p:nvPr>
        </p:nvSpPr>
        <p:spPr bwMode="auto">
          <a:xfrm>
            <a:off x="179512" y="1338827"/>
            <a:ext cx="7848872" cy="494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dirty="0">
                <a:ln>
                  <a:noFill/>
                </a:ln>
                <a:solidFill>
                  <a:schemeClr val="tx1"/>
                </a:solidFill>
                <a:effectLst/>
                <a:latin typeface="Trebuchet MS" panose="020B0603020202020204" pitchFamily="34" charset="0"/>
              </a:rPr>
              <a:t>Bra länkar:</a:t>
            </a:r>
            <a:br>
              <a:rPr kumimoji="0" lang="sv-SE" altLang="sv-SE" sz="1800" b="0" i="0" u="none" strike="noStrike" cap="none" normalizeH="0" baseline="0" dirty="0">
                <a:ln>
                  <a:noFill/>
                </a:ln>
                <a:solidFill>
                  <a:schemeClr val="tx1"/>
                </a:solidFill>
                <a:effectLst/>
              </a:rPr>
            </a:br>
            <a:endParaRPr lang="sv-SE" altLang="sv-SE" sz="1800" dirty="0">
              <a:solidFill>
                <a:srgbClr val="434343"/>
              </a:solidFill>
              <a:latin typeface="Trebuchet MS" panose="020B0603020202020204" pitchFamily="34" charset="0"/>
            </a:endParaRPr>
          </a:p>
          <a:p>
            <a:pPr marL="0" lvl="0" indent="0">
              <a:buNone/>
            </a:pPr>
            <a:r>
              <a:rPr kumimoji="0" lang="sv-SE" altLang="sv-SE" sz="1800" b="0" i="0" u="none" strike="noStrike" cap="none" normalizeH="0" baseline="0" dirty="0">
                <a:ln>
                  <a:noFill/>
                </a:ln>
                <a:solidFill>
                  <a:srgbClr val="434343"/>
                </a:solidFill>
                <a:effectLst/>
                <a:latin typeface="Trebuchet MS" panose="020B0603020202020204" pitchFamily="34" charset="0"/>
              </a:rPr>
              <a:t>Boverkets vägledning om att jobba kommunalt med en arkitekturstrategi:</a:t>
            </a:r>
          </a:p>
          <a:p>
            <a:pPr marL="0" lvl="0" indent="0">
              <a:buNone/>
            </a:pPr>
            <a:r>
              <a:rPr lang="sv-SE" altLang="sv-SE" sz="1000" dirty="0">
                <a:solidFill>
                  <a:srgbClr val="434343"/>
                </a:solidFill>
                <a:latin typeface="Trebuchet MS" panose="020B0603020202020204" pitchFamily="34" charset="0"/>
                <a:hlinkClick r:id="rId3"/>
              </a:rPr>
              <a:t>https://www.boverket.se/sv/samhallsplanering/arkitektur-och-gestaltad-livsmiljo/arbetssatt/arkitekturstrategi/vagledning-arkitekturstrategier/</a:t>
            </a:r>
            <a:endParaRPr lang="sv-SE" altLang="sv-SE" sz="1000" dirty="0">
              <a:solidFill>
                <a:srgbClr val="434343"/>
              </a:solidFill>
              <a:latin typeface="Trebuchet MS" panose="020B0603020202020204" pitchFamily="34" charset="0"/>
            </a:endParaRPr>
          </a:p>
          <a:p>
            <a:pPr marL="0" lvl="0" indent="0">
              <a:buNone/>
            </a:pPr>
            <a:endParaRPr kumimoji="0" lang="sv-SE" altLang="sv-SE" sz="1800" b="0" i="0" u="none" strike="noStrike" cap="none" normalizeH="0" baseline="0" dirty="0">
              <a:ln>
                <a:noFill/>
              </a:ln>
              <a:solidFill>
                <a:srgbClr val="434343"/>
              </a:solidFill>
              <a:effectLst/>
              <a:latin typeface="Trebuchet MS" panose="020B0603020202020204" pitchFamily="34" charset="0"/>
            </a:endParaRPr>
          </a:p>
          <a:p>
            <a:pPr marL="0" indent="0">
              <a:buNone/>
            </a:pPr>
            <a:r>
              <a:rPr lang="sv-SE" altLang="sv-SE" sz="1800" dirty="0">
                <a:solidFill>
                  <a:srgbClr val="434343"/>
                </a:solidFill>
                <a:latin typeface="Trebuchet MS" panose="020B0603020202020204" pitchFamily="34" charset="0"/>
              </a:rPr>
              <a:t> Boverkets film, som riktar sig till kommunpolitiker:  </a:t>
            </a:r>
            <a:r>
              <a:rPr lang="sv-SE" altLang="sv-SE" sz="1000" dirty="0">
                <a:solidFill>
                  <a:srgbClr val="434343"/>
                </a:solidFill>
                <a:latin typeface="Trebuchet MS" panose="020B0603020202020204" pitchFamily="34" charset="0"/>
                <a:hlinkClick r:id="rId4"/>
              </a:rPr>
              <a:t>https://edge.mediaserver.com/mmc/p/x54tx8rs</a:t>
            </a:r>
            <a:br>
              <a:rPr lang="sv-SE" altLang="sv-SE" sz="1800" dirty="0">
                <a:solidFill>
                  <a:srgbClr val="434343"/>
                </a:solidFill>
                <a:latin typeface="Trebuchet MS" panose="020B0603020202020204" pitchFamily="34" charset="0"/>
              </a:rPr>
            </a:br>
            <a:br>
              <a:rPr lang="sv-SE" altLang="sv-SE" sz="1800" dirty="0">
                <a:solidFill>
                  <a:srgbClr val="434343"/>
                </a:solidFill>
                <a:latin typeface="Trebuchet MS" panose="020B0603020202020204" pitchFamily="34" charset="0"/>
              </a:rPr>
            </a:br>
            <a:r>
              <a:rPr lang="sv-SE" altLang="sv-SE" sz="1800" dirty="0">
                <a:solidFill>
                  <a:srgbClr val="434343"/>
                </a:solidFill>
                <a:latin typeface="Trebuchet MS" panose="020B0603020202020204" pitchFamily="34" charset="0"/>
              </a:rPr>
              <a:t>Kortversion gestaltad livsmiljö: </a:t>
            </a:r>
            <a:r>
              <a:rPr lang="sv-SE" sz="1000" dirty="0">
                <a:latin typeface="Trebuchet MS" panose="020B0603020202020204" pitchFamily="34" charset="0"/>
                <a:hlinkClick r:id="rId5"/>
              </a:rPr>
              <a:t>https://www.regeringen.se/48ec26/contentassets/0c956f9d26224b7f87420fefb50c0d0f/politik-for-gestaltad-livsmiljo.pdf</a:t>
            </a:r>
            <a:endParaRPr lang="sv-SE" altLang="sv-SE" sz="1000" dirty="0">
              <a:solidFill>
                <a:srgbClr val="434343"/>
              </a:solidFill>
              <a:latin typeface="Trebuchet MS" panose="020B0603020202020204" pitchFamily="34" charset="0"/>
            </a:endParaRPr>
          </a:p>
          <a:p>
            <a:pPr marL="0" indent="0">
              <a:buNone/>
            </a:pPr>
            <a:endParaRPr lang="sv-SE" altLang="sv-SE" sz="1800" dirty="0">
              <a:solidFill>
                <a:srgbClr val="434343"/>
              </a:solidFill>
              <a:latin typeface="Trebuchet MS" panose="020B0603020202020204" pitchFamily="34" charset="0"/>
            </a:endParaRPr>
          </a:p>
          <a:p>
            <a:pPr marL="0" indent="0">
              <a:buNone/>
            </a:pPr>
            <a:r>
              <a:rPr lang="sv-SE" altLang="sv-SE" sz="1800" dirty="0">
                <a:solidFill>
                  <a:srgbClr val="434343"/>
                </a:solidFill>
                <a:latin typeface="Trebuchet MS" panose="020B0603020202020204" pitchFamily="34" charset="0"/>
              </a:rPr>
              <a:t>Högskolan Dalarna: Gestaltad livsmiljö 15p, 25% distans: </a:t>
            </a:r>
            <a:r>
              <a:rPr lang="sv-SE" altLang="sv-SE" sz="1000" dirty="0">
                <a:solidFill>
                  <a:srgbClr val="434343"/>
                </a:solidFill>
                <a:latin typeface="Trebuchet MS" panose="020B0603020202020204" pitchFamily="34" charset="0"/>
                <a:hlinkClick r:id="rId6"/>
              </a:rPr>
              <a:t>https://www.du.se/sv/Utbildning/kurser/kurs/?code=GSQ2H7</a:t>
            </a:r>
            <a:endParaRPr lang="sv-SE" altLang="sv-SE" sz="1000" dirty="0">
              <a:solidFill>
                <a:srgbClr val="434343"/>
              </a:solidFill>
              <a:latin typeface="Trebuchet MS" panose="020B0603020202020204" pitchFamily="34" charset="0"/>
            </a:endParaRPr>
          </a:p>
          <a:p>
            <a:pPr marL="0" indent="0">
              <a:buNone/>
            </a:pPr>
            <a:endParaRPr lang="sv-SE" altLang="sv-SE" sz="1000" dirty="0">
              <a:solidFill>
                <a:srgbClr val="434343"/>
              </a:solidFill>
              <a:latin typeface="Trebuchet MS" panose="020B0603020202020204" pitchFamily="34" charset="0"/>
            </a:endParaRPr>
          </a:p>
          <a:p>
            <a:pPr marL="0" indent="0">
              <a:buNone/>
            </a:pPr>
            <a:r>
              <a:rPr lang="sv-SE" altLang="sv-SE" sz="1800" dirty="0">
                <a:solidFill>
                  <a:srgbClr val="434343"/>
                </a:solidFill>
                <a:latin typeface="Trebuchet MS" panose="020B0603020202020204" pitchFamily="34" charset="0"/>
              </a:rPr>
              <a:t>Var finns pengarna? Om bidrag för att nå miljömålen:</a:t>
            </a:r>
          </a:p>
          <a:p>
            <a:pPr marL="0" indent="0">
              <a:buNone/>
            </a:pPr>
            <a:r>
              <a:rPr lang="sv-SE" sz="1000" dirty="0">
                <a:solidFill>
                  <a:srgbClr val="0000FF"/>
                </a:solidFill>
                <a:latin typeface="Trebuchet MS" panose="020B0603020202020204" pitchFamily="34" charset="0"/>
                <a:hlinkClick r:id="rId7">
                  <a:extLst>
                    <a:ext uri="{A12FA001-AC4F-418D-AE19-62706E023703}">
                      <ahyp:hlinkClr xmlns:ahyp="http://schemas.microsoft.com/office/drawing/2018/hyperlinkcolor" val="tx"/>
                    </a:ext>
                  </a:extLst>
                </a:hlinkClick>
              </a:rPr>
              <a:t>http://www.sverigesmiljomal.se/miljomalen/god-bebyggd-miljo/</a:t>
            </a:r>
            <a:endParaRPr lang="sv-SE" sz="1000" dirty="0">
              <a:latin typeface="Trebuchet MS" panose="020B0603020202020204" pitchFamily="34" charset="0"/>
            </a:endParaRPr>
          </a:p>
          <a:p>
            <a:pPr marL="0" indent="0">
              <a:buNone/>
            </a:pPr>
            <a:endParaRPr lang="sv-SE" altLang="sv-SE" sz="1000" dirty="0">
              <a:solidFill>
                <a:srgbClr val="434343"/>
              </a:solidFill>
              <a:latin typeface="Trebuchet MS" panose="020B0603020202020204" pitchFamily="34" charset="0"/>
            </a:endParaRPr>
          </a:p>
          <a:p>
            <a:pPr marL="0" indent="0">
              <a:buNone/>
            </a:pPr>
            <a:endParaRPr lang="sv-SE" altLang="sv-SE" sz="1000" dirty="0">
              <a:solidFill>
                <a:srgbClr val="434343"/>
              </a:solidFill>
              <a:latin typeface="Trebuchet MS" panose="020B0603020202020204" pitchFamily="34" charset="0"/>
            </a:endParaRPr>
          </a:p>
          <a:p>
            <a:pPr marL="0" lvl="0" indent="0">
              <a:buNone/>
            </a:pPr>
            <a:br>
              <a:rPr kumimoji="0" lang="sv-SE" altLang="sv-SE" sz="1800" b="0" i="0" u="none" strike="noStrike" cap="none" normalizeH="0" baseline="0" dirty="0">
                <a:ln>
                  <a:noFill/>
                </a:ln>
                <a:solidFill>
                  <a:srgbClr val="434343"/>
                </a:solidFill>
                <a:effectLst/>
                <a:latin typeface="inherit"/>
              </a:rPr>
            </a:br>
            <a:r>
              <a:rPr kumimoji="0" lang="sv-SE" altLang="sv-SE" sz="1800" b="0" i="0" u="none" strike="noStrike" cap="none" normalizeH="0" baseline="0" dirty="0">
                <a:ln>
                  <a:noFill/>
                </a:ln>
                <a:solidFill>
                  <a:srgbClr val="434343"/>
                </a:solidFill>
                <a:effectLst/>
                <a:latin typeface="inherit"/>
              </a:rPr>
              <a:t> </a:t>
            </a:r>
          </a:p>
        </p:txBody>
      </p:sp>
    </p:spTree>
    <p:extLst>
      <p:ext uri="{BB962C8B-B14F-4D97-AF65-F5344CB8AC3E}">
        <p14:creationId xmlns:p14="http://schemas.microsoft.com/office/powerpoint/2010/main" val="66487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B572E-58B5-4CC2-908A-6ECDE8338BA6}"/>
              </a:ext>
            </a:extLst>
          </p:cNvPr>
          <p:cNvSpPr>
            <a:spLocks noGrp="1"/>
          </p:cNvSpPr>
          <p:nvPr>
            <p:ph type="title"/>
          </p:nvPr>
        </p:nvSpPr>
        <p:spPr/>
        <p:txBody>
          <a:bodyPr>
            <a:normAutofit fontScale="90000"/>
          </a:bodyPr>
          <a:lstStyle/>
          <a:p>
            <a:r>
              <a:rPr lang="sv-SE" dirty="0"/>
              <a:t>Boverkets utbildning</a:t>
            </a:r>
            <a:br>
              <a:rPr lang="sv-SE" dirty="0"/>
            </a:br>
            <a:r>
              <a:rPr lang="sv-SE" dirty="0"/>
              <a:t>PBL och kulturvärden</a:t>
            </a:r>
          </a:p>
        </p:txBody>
      </p:sp>
      <p:sp>
        <p:nvSpPr>
          <p:cNvPr id="3" name="Platshållare för innehåll 2">
            <a:extLst>
              <a:ext uri="{FF2B5EF4-FFF2-40B4-BE49-F238E27FC236}">
                <a16:creationId xmlns:a16="http://schemas.microsoft.com/office/drawing/2014/main" id="{2D414595-1B42-46BB-99F7-D7413DFBB1A5}"/>
              </a:ext>
            </a:extLst>
          </p:cNvPr>
          <p:cNvSpPr>
            <a:spLocks noGrp="1"/>
          </p:cNvSpPr>
          <p:nvPr>
            <p:ph idx="1"/>
          </p:nvPr>
        </p:nvSpPr>
        <p:spPr/>
        <p:txBody>
          <a:bodyPr>
            <a:normAutofit fontScale="92500" lnSpcReduction="20000"/>
          </a:bodyPr>
          <a:lstStyle/>
          <a:p>
            <a:pPr marL="0" indent="0" fontAlgn="base">
              <a:buNone/>
            </a:pPr>
            <a:r>
              <a:rPr lang="sv-SE" sz="2600" b="1" dirty="0"/>
              <a:t>Ny digital utbildning från i år om kulturvärden</a:t>
            </a:r>
          </a:p>
          <a:p>
            <a:pPr marL="0" indent="0" fontAlgn="base">
              <a:buNone/>
            </a:pPr>
            <a:endParaRPr lang="sv-SE" sz="2000" dirty="0"/>
          </a:p>
          <a:p>
            <a:pPr marL="0" indent="0" fontAlgn="base">
              <a:buNone/>
            </a:pPr>
            <a:r>
              <a:rPr lang="sv-SE" sz="2000" b="1" dirty="0"/>
              <a:t>Målgrupp</a:t>
            </a:r>
          </a:p>
          <a:p>
            <a:pPr fontAlgn="base"/>
            <a:r>
              <a:rPr lang="sv-SE" sz="2000" dirty="0"/>
              <a:t>I första hand handläggare på kommunen som arbetar med plan- och byggprocessen. För dig som arbetar med PBL-ärenden på kommun är det en heltäckande introduktion till hur kulturvärden hanteras i de olika delarna av plan- och byggprocessen.</a:t>
            </a:r>
          </a:p>
          <a:p>
            <a:pPr fontAlgn="base"/>
            <a:r>
              <a:rPr lang="sv-SE" sz="2000" dirty="0"/>
              <a:t>Utbildningen är även relevant för annan personal, t.ex. politiker, på kommunerna som kommer i kontakt med kulturvärden samt för personal på länsstyrelserna och olika kulturmiljövårdande institutioner och utbildningar. </a:t>
            </a:r>
          </a:p>
          <a:p>
            <a:pPr fontAlgn="base"/>
            <a:r>
              <a:rPr lang="sv-SE" sz="2000" dirty="0"/>
              <a:t>Självklart kan den ses av alla som på något sätt kommer i kontakt med kulturvärden och PBL.</a:t>
            </a:r>
          </a:p>
          <a:p>
            <a:pPr fontAlgn="base"/>
            <a:endParaRPr lang="sv-SE" sz="2000" dirty="0"/>
          </a:p>
          <a:p>
            <a:pPr marL="0" indent="0">
              <a:buNone/>
            </a:pPr>
            <a:r>
              <a:rPr lang="sv-SE" sz="2000" dirty="0">
                <a:hlinkClick r:id="rId3"/>
              </a:rPr>
              <a:t>https://www.boverket.se/sv/PBL-kunskapsbanken/pbl-akademin/pbl-webbutbildningar/kultur/</a:t>
            </a:r>
            <a:endParaRPr lang="sv-SE" sz="2000" dirty="0"/>
          </a:p>
          <a:p>
            <a:pPr marL="0" indent="0">
              <a:buNone/>
            </a:pPr>
            <a:endParaRPr lang="sv-SE" sz="2000" dirty="0"/>
          </a:p>
        </p:txBody>
      </p:sp>
    </p:spTree>
    <p:extLst>
      <p:ext uri="{BB962C8B-B14F-4D97-AF65-F5344CB8AC3E}">
        <p14:creationId xmlns:p14="http://schemas.microsoft.com/office/powerpoint/2010/main" val="375120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9401F1-2892-4B42-A2DF-280A669F9488}"/>
              </a:ext>
            </a:extLst>
          </p:cNvPr>
          <p:cNvSpPr>
            <a:spLocks noGrp="1"/>
          </p:cNvSpPr>
          <p:nvPr>
            <p:ph type="title"/>
          </p:nvPr>
        </p:nvSpPr>
        <p:spPr/>
        <p:txBody>
          <a:bodyPr/>
          <a:lstStyle/>
          <a:p>
            <a:r>
              <a:rPr lang="sv-SE" dirty="0"/>
              <a:t>Utbildning i sex delar</a:t>
            </a:r>
          </a:p>
        </p:txBody>
      </p:sp>
      <p:sp>
        <p:nvSpPr>
          <p:cNvPr id="3" name="Platshållare för innehåll 2">
            <a:extLst>
              <a:ext uri="{FF2B5EF4-FFF2-40B4-BE49-F238E27FC236}">
                <a16:creationId xmlns:a16="http://schemas.microsoft.com/office/drawing/2014/main" id="{D60CC266-1C8C-4A3E-9927-6C0CEAFBC3F7}"/>
              </a:ext>
            </a:extLst>
          </p:cNvPr>
          <p:cNvSpPr>
            <a:spLocks noGrp="1"/>
          </p:cNvSpPr>
          <p:nvPr>
            <p:ph idx="1"/>
          </p:nvPr>
        </p:nvSpPr>
        <p:spPr/>
        <p:txBody>
          <a:bodyPr>
            <a:normAutofit/>
          </a:bodyPr>
          <a:lstStyle/>
          <a:p>
            <a:pPr fontAlgn="base"/>
            <a:r>
              <a:rPr lang="sv-SE" dirty="0"/>
              <a:t>Kulturvärden – ett allmänt intresse</a:t>
            </a:r>
          </a:p>
          <a:p>
            <a:pPr fontAlgn="base"/>
            <a:r>
              <a:rPr lang="sv-SE" dirty="0"/>
              <a:t>Översiktsplan och kulturvärden</a:t>
            </a:r>
          </a:p>
          <a:p>
            <a:pPr fontAlgn="base"/>
            <a:r>
              <a:rPr lang="sv-SE" dirty="0"/>
              <a:t>Detaljplan och kulturvärden</a:t>
            </a:r>
          </a:p>
          <a:p>
            <a:pPr fontAlgn="base"/>
            <a:r>
              <a:rPr lang="sv-SE" dirty="0"/>
              <a:t>Varsamhetskravet och förvanskningsförbudet</a:t>
            </a:r>
          </a:p>
          <a:p>
            <a:pPr fontAlgn="base"/>
            <a:r>
              <a:rPr lang="sv-SE" dirty="0"/>
              <a:t>Lov och kulturvärden</a:t>
            </a:r>
          </a:p>
          <a:p>
            <a:pPr fontAlgn="base"/>
            <a:r>
              <a:rPr lang="sv-SE" dirty="0"/>
              <a:t>Byggprocessen och kulturvärden</a:t>
            </a:r>
          </a:p>
          <a:p>
            <a:endParaRPr lang="sv-SE" dirty="0"/>
          </a:p>
        </p:txBody>
      </p:sp>
    </p:spTree>
    <p:extLst>
      <p:ext uri="{BB962C8B-B14F-4D97-AF65-F5344CB8AC3E}">
        <p14:creationId xmlns:p14="http://schemas.microsoft.com/office/powerpoint/2010/main" val="49025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681E5E-4945-48E3-82A5-B8BCB62956D0}"/>
              </a:ext>
            </a:extLst>
          </p:cNvPr>
          <p:cNvSpPr>
            <a:spLocks noGrp="1"/>
          </p:cNvSpPr>
          <p:nvPr>
            <p:ph type="title"/>
          </p:nvPr>
        </p:nvSpPr>
        <p:spPr/>
        <p:txBody>
          <a:bodyPr/>
          <a:lstStyle/>
          <a:p>
            <a:r>
              <a:rPr lang="sv-SE" dirty="0"/>
              <a:t>Varför är detta viktigt?</a:t>
            </a:r>
          </a:p>
        </p:txBody>
      </p:sp>
      <p:sp>
        <p:nvSpPr>
          <p:cNvPr id="3" name="Platshållare för innehåll 2">
            <a:extLst>
              <a:ext uri="{FF2B5EF4-FFF2-40B4-BE49-F238E27FC236}">
                <a16:creationId xmlns:a16="http://schemas.microsoft.com/office/drawing/2014/main" id="{28ABFA2C-C7AC-4FDB-A7FA-A82CDFD12D1E}"/>
              </a:ext>
            </a:extLst>
          </p:cNvPr>
          <p:cNvSpPr>
            <a:spLocks noGrp="1"/>
          </p:cNvSpPr>
          <p:nvPr>
            <p:ph idx="1"/>
          </p:nvPr>
        </p:nvSpPr>
        <p:spPr/>
        <p:txBody>
          <a:bodyPr>
            <a:normAutofit fontScale="92500" lnSpcReduction="20000"/>
          </a:bodyPr>
          <a:lstStyle/>
          <a:p>
            <a:r>
              <a:rPr lang="sv-SE" dirty="0"/>
              <a:t>Då återkommer vi till den rådande situationen kring kulturvärden idag, vilken på många sätt kan beskrivas som kritisk. I det system vi byggt upp förloras många gånger det vi initialt sagt att vi ska värna. </a:t>
            </a:r>
          </a:p>
          <a:p>
            <a:r>
              <a:rPr lang="sv-SE" dirty="0"/>
              <a:t>Det kan handla om omistliga värden i äldre byggnader som talar tydligt om en annan tid men även värden i den nybyggda miljön och nedprioriterande kvaliteter i den bebyggelse som ska komma att ingå i framtidens kulturarv</a:t>
            </a:r>
          </a:p>
          <a:p>
            <a:endParaRPr lang="sv-SE" dirty="0"/>
          </a:p>
        </p:txBody>
      </p:sp>
    </p:spTree>
    <p:extLst>
      <p:ext uri="{BB962C8B-B14F-4D97-AF65-F5344CB8AC3E}">
        <p14:creationId xmlns:p14="http://schemas.microsoft.com/office/powerpoint/2010/main" val="134027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2AD993-AD32-4365-8B0D-EFA22D71A9A2}"/>
              </a:ext>
            </a:extLst>
          </p:cNvPr>
          <p:cNvSpPr>
            <a:spLocks noGrp="1"/>
          </p:cNvSpPr>
          <p:nvPr>
            <p:ph type="title"/>
          </p:nvPr>
        </p:nvSpPr>
        <p:spPr>
          <a:xfrm>
            <a:off x="457200" y="274638"/>
            <a:ext cx="8229600" cy="1143000"/>
          </a:xfrm>
        </p:spPr>
        <p:txBody>
          <a:bodyPr anchor="ctr">
            <a:normAutofit/>
          </a:bodyPr>
          <a:lstStyle/>
          <a:p>
            <a:pPr>
              <a:lnSpc>
                <a:spcPct val="90000"/>
              </a:lnSpc>
            </a:pPr>
            <a:r>
              <a:rPr lang="sv-SE" sz="3700" dirty="0"/>
              <a:t>Lägesbild: Kulturvärden försvinner i byggprocessen</a:t>
            </a:r>
          </a:p>
        </p:txBody>
      </p:sp>
      <p:sp>
        <p:nvSpPr>
          <p:cNvPr id="3" name="Platshållare för innehåll 2">
            <a:extLst>
              <a:ext uri="{FF2B5EF4-FFF2-40B4-BE49-F238E27FC236}">
                <a16:creationId xmlns:a16="http://schemas.microsoft.com/office/drawing/2014/main" id="{98CF802F-009C-4D8F-972B-6855B648C771}"/>
              </a:ext>
            </a:extLst>
          </p:cNvPr>
          <p:cNvSpPr>
            <a:spLocks noGrp="1"/>
          </p:cNvSpPr>
          <p:nvPr>
            <p:ph sz="half" idx="1"/>
          </p:nvPr>
        </p:nvSpPr>
        <p:spPr>
          <a:xfrm>
            <a:off x="457200" y="1600200"/>
            <a:ext cx="4038600" cy="4525963"/>
          </a:xfrm>
        </p:spPr>
        <p:txBody>
          <a:bodyPr>
            <a:normAutofit/>
          </a:bodyPr>
          <a:lstStyle/>
          <a:p>
            <a:pPr>
              <a:lnSpc>
                <a:spcPct val="90000"/>
              </a:lnSpc>
            </a:pPr>
            <a:r>
              <a:rPr lang="sv-SE" sz="1800"/>
              <a:t>Rapport från 2018 där en granskning gjorts av Riksantikvarieämbetet. Undersöker hur kulturvärden hanteras i byggprocessen genom ett flertal intervjuer och en systematisk genomgång av över hundra bygglovsärenden i 25 kommuner. </a:t>
            </a:r>
          </a:p>
          <a:p>
            <a:pPr>
              <a:lnSpc>
                <a:spcPct val="90000"/>
              </a:lnSpc>
            </a:pPr>
            <a:r>
              <a:rPr lang="sv-SE" sz="1800"/>
              <a:t>Den övergripande slutsatsen är att det finns stora brister i hur kulturvärden uppmärksammas och hanteras i samband med ändringar av byggnader.</a:t>
            </a:r>
          </a:p>
          <a:p>
            <a:pPr marL="0" indent="0">
              <a:lnSpc>
                <a:spcPct val="90000"/>
              </a:lnSpc>
              <a:buNone/>
            </a:pPr>
            <a:r>
              <a:rPr lang="sv-SE" sz="1800">
                <a:hlinkClick r:id="rId3"/>
              </a:rPr>
              <a:t>https://www.raa.se/2018/09/ny-rapport-kulturvarden-forsvinner-i-byggprocessen/</a:t>
            </a:r>
            <a:endParaRPr lang="sv-SE" sz="1800"/>
          </a:p>
          <a:p>
            <a:pPr marL="0" indent="0">
              <a:lnSpc>
                <a:spcPct val="90000"/>
              </a:lnSpc>
              <a:buNone/>
            </a:pPr>
            <a:endParaRPr lang="sv-SE" sz="1800"/>
          </a:p>
          <a:p>
            <a:pPr>
              <a:lnSpc>
                <a:spcPct val="90000"/>
              </a:lnSpc>
            </a:pPr>
            <a:endParaRPr lang="sv-SE" sz="1800"/>
          </a:p>
        </p:txBody>
      </p:sp>
      <p:pic>
        <p:nvPicPr>
          <p:cNvPr id="5" name="Bildobjekt 4">
            <a:extLst>
              <a:ext uri="{FF2B5EF4-FFF2-40B4-BE49-F238E27FC236}">
                <a16:creationId xmlns:a16="http://schemas.microsoft.com/office/drawing/2014/main" id="{E6718E9A-4CEF-4332-8EEC-E8235DFE7249}"/>
              </a:ext>
            </a:extLst>
          </p:cNvPr>
          <p:cNvPicPr>
            <a:picLocks noChangeAspect="1"/>
          </p:cNvPicPr>
          <p:nvPr/>
        </p:nvPicPr>
        <p:blipFill rotWithShape="1">
          <a:blip r:embed="rId4">
            <a:extLst>
              <a:ext uri="{28A0092B-C50C-407E-A947-70E740481C1C}">
                <a14:useLocalDpi xmlns:a14="http://schemas.microsoft.com/office/drawing/2010/main" val="0"/>
              </a:ext>
            </a:extLst>
          </a:blip>
          <a:srcRect l="45604" t="1" r="10264" b="2377"/>
          <a:stretch/>
        </p:blipFill>
        <p:spPr>
          <a:xfrm>
            <a:off x="4955322" y="1600200"/>
            <a:ext cx="3424355" cy="4525963"/>
          </a:xfrm>
          <a:prstGeom prst="rect">
            <a:avLst/>
          </a:prstGeom>
          <a:noFill/>
        </p:spPr>
      </p:pic>
    </p:spTree>
    <p:extLst>
      <p:ext uri="{BB962C8B-B14F-4D97-AF65-F5344CB8AC3E}">
        <p14:creationId xmlns:p14="http://schemas.microsoft.com/office/powerpoint/2010/main" val="49986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mat, frukt&#10;&#10;Automatiskt genererad beskrivning">
            <a:extLst>
              <a:ext uri="{FF2B5EF4-FFF2-40B4-BE49-F238E27FC236}">
                <a16:creationId xmlns:a16="http://schemas.microsoft.com/office/drawing/2014/main" id="{7FB03C14-F977-40F6-8A75-309F514C0E9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6731" t="2223" r="27627" b="2317"/>
          <a:stretch/>
        </p:blipFill>
        <p:spPr>
          <a:xfrm>
            <a:off x="457200" y="188640"/>
            <a:ext cx="4517411" cy="5314602"/>
          </a:xfrm>
        </p:spPr>
      </p:pic>
      <p:sp>
        <p:nvSpPr>
          <p:cNvPr id="6" name="Rektangel 5">
            <a:extLst>
              <a:ext uri="{FF2B5EF4-FFF2-40B4-BE49-F238E27FC236}">
                <a16:creationId xmlns:a16="http://schemas.microsoft.com/office/drawing/2014/main" id="{B661A8CA-FE4B-4CF9-8C80-525F071C30D2}"/>
              </a:ext>
            </a:extLst>
          </p:cNvPr>
          <p:cNvSpPr/>
          <p:nvPr/>
        </p:nvSpPr>
        <p:spPr>
          <a:xfrm>
            <a:off x="611560" y="5661248"/>
            <a:ext cx="9289032" cy="246221"/>
          </a:xfrm>
          <a:prstGeom prst="rect">
            <a:avLst/>
          </a:prstGeom>
        </p:spPr>
        <p:txBody>
          <a:bodyPr wrap="square">
            <a:spAutoFit/>
          </a:bodyPr>
          <a:lstStyle/>
          <a:p>
            <a:pPr lvl="0"/>
            <a:r>
              <a:rPr lang="sv-SE" sz="1000" dirty="0">
                <a:latin typeface="Trebuchet MS" panose="020B0603020202020204" pitchFamily="34" charset="0"/>
                <a:hlinkClick r:id="rId4"/>
              </a:rPr>
              <a:t>https://www.regeringen.se/492796/contentassets/8ecb8b5973924e6b9e93627c041d27a6/politik-for-gestaltad-livsmiljo-prop.-201718110.pdf</a:t>
            </a:r>
            <a:endParaRPr lang="sv-SE" sz="1000" dirty="0">
              <a:latin typeface="Trebuchet MS" panose="020B0603020202020204" pitchFamily="34" charset="0"/>
            </a:endParaRPr>
          </a:p>
        </p:txBody>
      </p:sp>
      <p:pic>
        <p:nvPicPr>
          <p:cNvPr id="7" name="Bildobjekt 6">
            <a:extLst>
              <a:ext uri="{FF2B5EF4-FFF2-40B4-BE49-F238E27FC236}">
                <a16:creationId xmlns:a16="http://schemas.microsoft.com/office/drawing/2014/main" id="{E83936DF-A5F8-46C7-A26B-D30EA63D95B1}"/>
              </a:ext>
            </a:extLst>
          </p:cNvPr>
          <p:cNvPicPr>
            <a:picLocks noChangeAspect="1"/>
          </p:cNvPicPr>
          <p:nvPr/>
        </p:nvPicPr>
        <p:blipFill rotWithShape="1">
          <a:blip r:embed="rId5"/>
          <a:srcRect l="35038" t="10896" r="35038" b="30400"/>
          <a:stretch/>
        </p:blipFill>
        <p:spPr>
          <a:xfrm>
            <a:off x="5067028" y="188640"/>
            <a:ext cx="3915299" cy="4320480"/>
          </a:xfrm>
          <a:prstGeom prst="rect">
            <a:avLst/>
          </a:prstGeom>
        </p:spPr>
      </p:pic>
    </p:spTree>
    <p:extLst>
      <p:ext uri="{BB962C8B-B14F-4D97-AF65-F5344CB8AC3E}">
        <p14:creationId xmlns:p14="http://schemas.microsoft.com/office/powerpoint/2010/main" val="3007393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F28C68-395E-4922-BB13-A8D8B07B1752}"/>
              </a:ext>
            </a:extLst>
          </p:cNvPr>
          <p:cNvSpPr>
            <a:spLocks noGrp="1"/>
          </p:cNvSpPr>
          <p:nvPr>
            <p:ph type="title"/>
          </p:nvPr>
        </p:nvSpPr>
        <p:spPr/>
        <p:txBody>
          <a:bodyPr>
            <a:normAutofit fontScale="90000"/>
          </a:bodyPr>
          <a:lstStyle/>
          <a:p>
            <a:r>
              <a:rPr lang="sv-SE" dirty="0"/>
              <a:t>Avsnitt 4: Varsamhetskravet och förvanskningsförbudet</a:t>
            </a:r>
          </a:p>
        </p:txBody>
      </p:sp>
      <p:sp>
        <p:nvSpPr>
          <p:cNvPr id="3" name="Platshållare för innehåll 2">
            <a:extLst>
              <a:ext uri="{FF2B5EF4-FFF2-40B4-BE49-F238E27FC236}">
                <a16:creationId xmlns:a16="http://schemas.microsoft.com/office/drawing/2014/main" id="{5EEBB4E1-9073-435F-936E-59FF810D0691}"/>
              </a:ext>
            </a:extLst>
          </p:cNvPr>
          <p:cNvSpPr>
            <a:spLocks noGrp="1"/>
          </p:cNvSpPr>
          <p:nvPr>
            <p:ph idx="1"/>
          </p:nvPr>
        </p:nvSpPr>
        <p:spPr/>
        <p:txBody>
          <a:bodyPr>
            <a:normAutofit lnSpcReduction="10000"/>
          </a:bodyPr>
          <a:lstStyle/>
          <a:p>
            <a:r>
              <a:rPr lang="sv-SE" dirty="0"/>
              <a:t>8 kap 17 § PBL </a:t>
            </a:r>
            <a:r>
              <a:rPr lang="sv-SE" dirty="0">
                <a:solidFill>
                  <a:schemeClr val="accent1">
                    <a:lumMod val="75000"/>
                  </a:schemeClr>
                </a:solidFill>
              </a:rPr>
              <a:t>Varsamhetskravet</a:t>
            </a:r>
            <a:r>
              <a:rPr lang="sv-SE" dirty="0"/>
              <a:t> består av två delar, dels säger det att alla ändringar av byggnader ska utföras varsamt och man ska ta hänsyn till byggnadens karaktärsdrag. Sen sägs det också att byggnadens värden </a:t>
            </a:r>
            <a:r>
              <a:rPr lang="sv-SE" i="1" dirty="0"/>
              <a:t>ska</a:t>
            </a:r>
            <a:r>
              <a:rPr lang="sv-SE" dirty="0"/>
              <a:t> tas tillvara, alltså ett ska-krav</a:t>
            </a:r>
          </a:p>
          <a:p>
            <a:r>
              <a:rPr lang="sv-SE" dirty="0"/>
              <a:t>Gäller för alla byggnader och alla åtgärder!</a:t>
            </a:r>
          </a:p>
        </p:txBody>
      </p:sp>
    </p:spTree>
    <p:extLst>
      <p:ext uri="{BB962C8B-B14F-4D97-AF65-F5344CB8AC3E}">
        <p14:creationId xmlns:p14="http://schemas.microsoft.com/office/powerpoint/2010/main" val="3093254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1A883-7E52-4C49-B713-60D0A1B6B8AF}"/>
              </a:ext>
            </a:extLst>
          </p:cNvPr>
          <p:cNvSpPr>
            <a:spLocks noGrp="1"/>
          </p:cNvSpPr>
          <p:nvPr>
            <p:ph type="title"/>
          </p:nvPr>
        </p:nvSpPr>
        <p:spPr/>
        <p:txBody>
          <a:bodyPr>
            <a:normAutofit/>
          </a:bodyPr>
          <a:lstStyle/>
          <a:p>
            <a:r>
              <a:rPr lang="sv-SE" dirty="0"/>
              <a:t>Förvanskningsförbudet</a:t>
            </a:r>
          </a:p>
        </p:txBody>
      </p:sp>
      <p:sp>
        <p:nvSpPr>
          <p:cNvPr id="3" name="Platshållare för innehåll 2">
            <a:extLst>
              <a:ext uri="{FF2B5EF4-FFF2-40B4-BE49-F238E27FC236}">
                <a16:creationId xmlns:a16="http://schemas.microsoft.com/office/drawing/2014/main" id="{23AAA4E5-9676-4B18-9679-DFB87FD0FB93}"/>
              </a:ext>
            </a:extLst>
          </p:cNvPr>
          <p:cNvSpPr>
            <a:spLocks noGrp="1"/>
          </p:cNvSpPr>
          <p:nvPr>
            <p:ph idx="1"/>
          </p:nvPr>
        </p:nvSpPr>
        <p:spPr/>
        <p:txBody>
          <a:bodyPr>
            <a:normAutofit fontScale="92500" lnSpcReduction="10000"/>
          </a:bodyPr>
          <a:lstStyle/>
          <a:p>
            <a:pPr marL="0" indent="0">
              <a:buNone/>
            </a:pPr>
            <a:r>
              <a:rPr lang="sv-SE" dirty="0"/>
              <a:t>8 kap 13 § PBL </a:t>
            </a:r>
          </a:p>
          <a:p>
            <a:pPr marL="0" indent="0">
              <a:buNone/>
            </a:pPr>
            <a:r>
              <a:rPr lang="sv-SE" dirty="0"/>
              <a:t>En byggnad som är särskilt värdefull från historisk, kulturhistorisk, miljömässig eller konstnärlig synpunkt får ej förvanskas</a:t>
            </a:r>
          </a:p>
          <a:p>
            <a:pPr marL="0" indent="0">
              <a:buNone/>
            </a:pPr>
            <a:endParaRPr lang="sv-SE" dirty="0"/>
          </a:p>
          <a:p>
            <a:pPr marL="0" indent="0">
              <a:buNone/>
            </a:pPr>
            <a:r>
              <a:rPr lang="sv-SE" dirty="0"/>
              <a:t>Förvanskningsförbudet gäller även för:</a:t>
            </a:r>
          </a:p>
          <a:p>
            <a:r>
              <a:rPr lang="sv-SE" dirty="0"/>
              <a:t>Bygglovspliktiga anläggningar</a:t>
            </a:r>
          </a:p>
          <a:p>
            <a:r>
              <a:rPr lang="sv-SE" dirty="0"/>
              <a:t>Tomter – om de har skyddsbestämmelser i </a:t>
            </a:r>
            <a:r>
              <a:rPr lang="sv-SE" dirty="0" err="1"/>
              <a:t>dp</a:t>
            </a:r>
            <a:endParaRPr lang="sv-SE" dirty="0"/>
          </a:p>
          <a:p>
            <a:r>
              <a:rPr lang="sv-SE" dirty="0"/>
              <a:t>Allmänna platser och bebyggelseområden</a:t>
            </a:r>
          </a:p>
        </p:txBody>
      </p:sp>
    </p:spTree>
    <p:extLst>
      <p:ext uri="{BB962C8B-B14F-4D97-AF65-F5344CB8AC3E}">
        <p14:creationId xmlns:p14="http://schemas.microsoft.com/office/powerpoint/2010/main" val="116620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1A883-7E52-4C49-B713-60D0A1B6B8AF}"/>
              </a:ext>
            </a:extLst>
          </p:cNvPr>
          <p:cNvSpPr>
            <a:spLocks noGrp="1"/>
          </p:cNvSpPr>
          <p:nvPr>
            <p:ph type="title"/>
          </p:nvPr>
        </p:nvSpPr>
        <p:spPr/>
        <p:txBody>
          <a:bodyPr>
            <a:normAutofit fontScale="90000"/>
          </a:bodyPr>
          <a:lstStyle/>
          <a:p>
            <a:r>
              <a:rPr lang="sv-SE" dirty="0"/>
              <a:t>Förvanskningsförbudet är ett förbud!</a:t>
            </a:r>
          </a:p>
        </p:txBody>
      </p:sp>
      <p:sp>
        <p:nvSpPr>
          <p:cNvPr id="3" name="Platshållare för innehåll 2">
            <a:extLst>
              <a:ext uri="{FF2B5EF4-FFF2-40B4-BE49-F238E27FC236}">
                <a16:creationId xmlns:a16="http://schemas.microsoft.com/office/drawing/2014/main" id="{23AAA4E5-9676-4B18-9679-DFB87FD0FB93}"/>
              </a:ext>
            </a:extLst>
          </p:cNvPr>
          <p:cNvSpPr>
            <a:spLocks noGrp="1"/>
          </p:cNvSpPr>
          <p:nvPr>
            <p:ph idx="1"/>
          </p:nvPr>
        </p:nvSpPr>
        <p:spPr/>
        <p:txBody>
          <a:bodyPr>
            <a:normAutofit fontScale="92500" lnSpcReduction="10000"/>
          </a:bodyPr>
          <a:lstStyle/>
          <a:p>
            <a:r>
              <a:rPr lang="sv-SE" dirty="0"/>
              <a:t>Förvanskningsförbudet gäller för de särskilt värdefulla byggnaderna och de byggnader som ingår i bebyggelseområden som är särskilt värdefull</a:t>
            </a:r>
          </a:p>
          <a:p>
            <a:r>
              <a:rPr lang="sv-SE" dirty="0"/>
              <a:t>Gäller såväl utvändigt som invändigt och oberoende om en åtgärd är bygglovspliktig eller anmälningspliktig</a:t>
            </a:r>
          </a:p>
          <a:p>
            <a:r>
              <a:rPr lang="sv-SE" dirty="0"/>
              <a:t>Det behövs inget utpekande i förväg, förvanskningsförbudet gäller alltid! Men är inget förändringsförbud</a:t>
            </a:r>
          </a:p>
        </p:txBody>
      </p:sp>
    </p:spTree>
    <p:extLst>
      <p:ext uri="{BB962C8B-B14F-4D97-AF65-F5344CB8AC3E}">
        <p14:creationId xmlns:p14="http://schemas.microsoft.com/office/powerpoint/2010/main" val="306626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6A16DD-7446-4B36-8EB5-B0867208E236}"/>
              </a:ext>
            </a:extLst>
          </p:cNvPr>
          <p:cNvSpPr>
            <a:spLocks noGrp="1"/>
          </p:cNvSpPr>
          <p:nvPr>
            <p:ph type="title"/>
          </p:nvPr>
        </p:nvSpPr>
        <p:spPr>
          <a:xfrm>
            <a:off x="457200" y="274638"/>
            <a:ext cx="8229600" cy="1143000"/>
          </a:xfrm>
        </p:spPr>
        <p:txBody>
          <a:bodyPr anchor="ctr">
            <a:normAutofit/>
          </a:bodyPr>
          <a:lstStyle/>
          <a:p>
            <a:r>
              <a:rPr lang="sv-SE" dirty="0"/>
              <a:t>Ett förtvinande kulturarv</a:t>
            </a:r>
          </a:p>
        </p:txBody>
      </p:sp>
      <p:pic>
        <p:nvPicPr>
          <p:cNvPr id="5" name="Platshållare för innehåll 4" descr="En bild som visar sitter, vatten, parkerad, stor&#10;&#10;Automatiskt genererad beskrivning">
            <a:extLst>
              <a:ext uri="{FF2B5EF4-FFF2-40B4-BE49-F238E27FC236}">
                <a16:creationId xmlns:a16="http://schemas.microsoft.com/office/drawing/2014/main" id="{3E37ABB5-2D15-495C-A69E-5FFF602EFA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29225"/>
            <a:ext cx="8229600" cy="3867912"/>
          </a:xfrm>
          <a:noFill/>
        </p:spPr>
      </p:pic>
    </p:spTree>
    <p:extLst>
      <p:ext uri="{BB962C8B-B14F-4D97-AF65-F5344CB8AC3E}">
        <p14:creationId xmlns:p14="http://schemas.microsoft.com/office/powerpoint/2010/main" val="164898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749504-FE51-4975-B899-BD74AA710DC1}"/>
              </a:ext>
            </a:extLst>
          </p:cNvPr>
          <p:cNvSpPr>
            <a:spLocks noGrp="1"/>
          </p:cNvSpPr>
          <p:nvPr>
            <p:ph type="title"/>
          </p:nvPr>
        </p:nvSpPr>
        <p:spPr>
          <a:xfrm>
            <a:off x="457200" y="274638"/>
            <a:ext cx="8229600" cy="1143000"/>
          </a:xfrm>
        </p:spPr>
        <p:txBody>
          <a:bodyPr anchor="ctr">
            <a:normAutofit/>
          </a:bodyPr>
          <a:lstStyle/>
          <a:p>
            <a:pPr>
              <a:lnSpc>
                <a:spcPct val="90000"/>
              </a:lnSpc>
            </a:pPr>
            <a:r>
              <a:rPr lang="sv-SE" sz="3700"/>
              <a:t>Fler byggnader byggda under 2000-talet</a:t>
            </a:r>
          </a:p>
        </p:txBody>
      </p:sp>
      <p:pic>
        <p:nvPicPr>
          <p:cNvPr id="5" name="Platshållare för innehåll 4">
            <a:extLst>
              <a:ext uri="{FF2B5EF4-FFF2-40B4-BE49-F238E27FC236}">
                <a16:creationId xmlns:a16="http://schemas.microsoft.com/office/drawing/2014/main" id="{3022E13A-5C5F-4202-A93E-6BCDA3B374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8325" y="1390806"/>
            <a:ext cx="5187350" cy="4525963"/>
          </a:xfrm>
          <a:noFill/>
        </p:spPr>
      </p:pic>
    </p:spTree>
    <p:extLst>
      <p:ext uri="{BB962C8B-B14F-4D97-AF65-F5344CB8AC3E}">
        <p14:creationId xmlns:p14="http://schemas.microsoft.com/office/powerpoint/2010/main" val="329023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185EA7-C403-4AC5-AF14-D003BD7FB064}"/>
              </a:ext>
            </a:extLst>
          </p:cNvPr>
          <p:cNvSpPr>
            <a:spLocks noGrp="1"/>
          </p:cNvSpPr>
          <p:nvPr>
            <p:ph type="title"/>
          </p:nvPr>
        </p:nvSpPr>
        <p:spPr>
          <a:xfrm>
            <a:off x="457200" y="274638"/>
            <a:ext cx="8229600" cy="1143000"/>
          </a:xfrm>
        </p:spPr>
        <p:txBody>
          <a:bodyPr anchor="ctr">
            <a:normAutofit/>
          </a:bodyPr>
          <a:lstStyle/>
          <a:p>
            <a:r>
              <a:rPr lang="sv-SE" sz="4100" dirty="0"/>
              <a:t>I kvm är skillnaden ännu större</a:t>
            </a:r>
          </a:p>
        </p:txBody>
      </p:sp>
      <p:pic>
        <p:nvPicPr>
          <p:cNvPr id="5" name="Platshållare för innehåll 4" descr="En bild som visar text&#10;&#10;Automatiskt genererad beskrivning">
            <a:extLst>
              <a:ext uri="{FF2B5EF4-FFF2-40B4-BE49-F238E27FC236}">
                <a16:creationId xmlns:a16="http://schemas.microsoft.com/office/drawing/2014/main" id="{ED46A132-F508-4071-ABF3-CC34C5A509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1250" y="1417638"/>
            <a:ext cx="4401499" cy="4525963"/>
          </a:xfrm>
          <a:noFill/>
        </p:spPr>
      </p:pic>
    </p:spTree>
    <p:extLst>
      <p:ext uri="{BB962C8B-B14F-4D97-AF65-F5344CB8AC3E}">
        <p14:creationId xmlns:p14="http://schemas.microsoft.com/office/powerpoint/2010/main" val="583308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929730-CC25-4EC6-8184-47E00D868703}"/>
              </a:ext>
            </a:extLst>
          </p:cNvPr>
          <p:cNvSpPr>
            <a:spLocks noGrp="1"/>
          </p:cNvSpPr>
          <p:nvPr>
            <p:ph type="title"/>
          </p:nvPr>
        </p:nvSpPr>
        <p:spPr/>
        <p:txBody>
          <a:bodyPr/>
          <a:lstStyle/>
          <a:p>
            <a:r>
              <a:rPr lang="sv-SE" dirty="0"/>
              <a:t>Kommande </a:t>
            </a:r>
            <a:r>
              <a:rPr lang="sv-SE" dirty="0" err="1"/>
              <a:t>utbildningsatsning</a:t>
            </a:r>
            <a:endParaRPr lang="sv-SE" dirty="0"/>
          </a:p>
        </p:txBody>
      </p:sp>
      <p:sp>
        <p:nvSpPr>
          <p:cNvPr id="3" name="Platshållare för innehåll 2">
            <a:extLst>
              <a:ext uri="{FF2B5EF4-FFF2-40B4-BE49-F238E27FC236}">
                <a16:creationId xmlns:a16="http://schemas.microsoft.com/office/drawing/2014/main" id="{331D8841-FA2D-45F7-9FC8-424C68BCAC9C}"/>
              </a:ext>
            </a:extLst>
          </p:cNvPr>
          <p:cNvSpPr>
            <a:spLocks noGrp="1"/>
          </p:cNvSpPr>
          <p:nvPr>
            <p:ph idx="1"/>
          </p:nvPr>
        </p:nvSpPr>
        <p:spPr/>
        <p:txBody>
          <a:bodyPr>
            <a:normAutofit fontScale="85000" lnSpcReduction="10000"/>
          </a:bodyPr>
          <a:lstStyle/>
          <a:p>
            <a:r>
              <a:rPr lang="sv-SE" dirty="0"/>
              <a:t>Länsstyrelsen kommer anordna workshops för alla kommuner i länet i början på nästa år</a:t>
            </a:r>
          </a:p>
          <a:p>
            <a:r>
              <a:rPr lang="sv-SE" dirty="0"/>
              <a:t>Förhoppningsvis kan vi sammanstråla alla och träffas fysiskt för att diskutera utbildningens innehåll samt lokala exempel från länet.</a:t>
            </a:r>
          </a:p>
          <a:p>
            <a:r>
              <a:rPr lang="sv-SE" dirty="0"/>
              <a:t>Kontakta gärna mig eller Karin om ni har några bra exempel på lut! det kan gälla allt från förvanskningar till exempel när kulturvärden faktiskt har beaktats i plan och byggprocessen</a:t>
            </a:r>
          </a:p>
          <a:p>
            <a:r>
              <a:rPr lang="sv-SE" dirty="0"/>
              <a:t>Vi återkommer </a:t>
            </a:r>
            <a:r>
              <a:rPr lang="sv-SE"/>
              <a:t>om detaljerna!</a:t>
            </a:r>
            <a:endParaRPr lang="sv-SE" dirty="0"/>
          </a:p>
        </p:txBody>
      </p:sp>
    </p:spTree>
    <p:extLst>
      <p:ext uri="{BB962C8B-B14F-4D97-AF65-F5344CB8AC3E}">
        <p14:creationId xmlns:p14="http://schemas.microsoft.com/office/powerpoint/2010/main" val="232054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51D7675-F7BC-4940-91B3-DD5C3E3D724B}"/>
              </a:ext>
            </a:extLst>
          </p:cNvPr>
          <p:cNvPicPr>
            <a:picLocks noChangeAspect="1"/>
          </p:cNvPicPr>
          <p:nvPr/>
        </p:nvPicPr>
        <p:blipFill rotWithShape="1">
          <a:blip r:embed="rId3"/>
          <a:srcRect l="29526" t="10895" r="30312" b="6600"/>
          <a:stretch/>
        </p:blipFill>
        <p:spPr>
          <a:xfrm>
            <a:off x="637220" y="620688"/>
            <a:ext cx="8229600" cy="4202487"/>
          </a:xfrm>
          <a:prstGeom prst="rect">
            <a:avLst/>
          </a:prstGeom>
        </p:spPr>
      </p:pic>
      <p:sp>
        <p:nvSpPr>
          <p:cNvPr id="4" name="textruta 3">
            <a:extLst>
              <a:ext uri="{FF2B5EF4-FFF2-40B4-BE49-F238E27FC236}">
                <a16:creationId xmlns:a16="http://schemas.microsoft.com/office/drawing/2014/main" id="{B685AF9F-32E5-4647-9739-A23B34A8CC4E}"/>
              </a:ext>
            </a:extLst>
          </p:cNvPr>
          <p:cNvSpPr txBox="1"/>
          <p:nvPr/>
        </p:nvSpPr>
        <p:spPr>
          <a:xfrm>
            <a:off x="2808809" y="1185702"/>
            <a:ext cx="4248472" cy="2677656"/>
          </a:xfrm>
          <a:prstGeom prst="rect">
            <a:avLst/>
          </a:prstGeom>
          <a:noFill/>
        </p:spPr>
        <p:txBody>
          <a:bodyPr wrap="square" rtlCol="0">
            <a:spAutoFit/>
          </a:bodyPr>
          <a:lstStyle/>
          <a:p>
            <a:r>
              <a:rPr lang="sv-SE" sz="2400" dirty="0">
                <a:latin typeface="Trebuchet MS" panose="020B0603020202020204" pitchFamily="34" charset="0"/>
              </a:rPr>
              <a:t>”Kvalitet i arkitektur, form och design handlar om att skapa värden, inte bara för beställaren och brukaren, utan även för det omgivande  samhället och framtida generationer.”</a:t>
            </a:r>
          </a:p>
        </p:txBody>
      </p:sp>
      <p:sp>
        <p:nvSpPr>
          <p:cNvPr id="11" name="textruta 10">
            <a:extLst>
              <a:ext uri="{FF2B5EF4-FFF2-40B4-BE49-F238E27FC236}">
                <a16:creationId xmlns:a16="http://schemas.microsoft.com/office/drawing/2014/main" id="{6AA25C6D-BAEB-4B44-8D0A-67F2C3BA79B3}"/>
              </a:ext>
            </a:extLst>
          </p:cNvPr>
          <p:cNvSpPr txBox="1"/>
          <p:nvPr/>
        </p:nvSpPr>
        <p:spPr>
          <a:xfrm>
            <a:off x="1183457" y="4831255"/>
            <a:ext cx="7499176" cy="523220"/>
          </a:xfrm>
          <a:prstGeom prst="rect">
            <a:avLst/>
          </a:prstGeom>
          <a:noFill/>
        </p:spPr>
        <p:txBody>
          <a:bodyPr wrap="square" rtlCol="0">
            <a:spAutoFit/>
          </a:bodyPr>
          <a:lstStyle/>
          <a:p>
            <a:r>
              <a:rPr lang="sv-SE" sz="1000" dirty="0">
                <a:latin typeface="Trebuchet MS" panose="020B0603020202020204" pitchFamily="34" charset="0"/>
                <a:hlinkClick r:id="rId4"/>
              </a:rPr>
              <a:t>https://www.regeringen.se/48ec26/contentassets/0c956f9d26224b7f87420fefb50c0d0f/politik-for-gestaltad-livsmiljo.pdf</a:t>
            </a:r>
            <a:endParaRPr lang="sv-SE" sz="1000" dirty="0">
              <a:latin typeface="Trebuchet MS" panose="020B0603020202020204" pitchFamily="34" charset="0"/>
            </a:endParaRPr>
          </a:p>
          <a:p>
            <a:endParaRPr lang="sv-SE" dirty="0"/>
          </a:p>
        </p:txBody>
      </p:sp>
      <p:sp>
        <p:nvSpPr>
          <p:cNvPr id="8" name="Underrubrik 2">
            <a:extLst>
              <a:ext uri="{FF2B5EF4-FFF2-40B4-BE49-F238E27FC236}">
                <a16:creationId xmlns:a16="http://schemas.microsoft.com/office/drawing/2014/main" id="{4C469A89-A16A-45FD-B643-1006E4A30D2C}"/>
              </a:ext>
            </a:extLst>
          </p:cNvPr>
          <p:cNvSpPr txBox="1">
            <a:spLocks/>
          </p:cNvSpPr>
          <p:nvPr/>
        </p:nvSpPr>
        <p:spPr>
          <a:xfrm>
            <a:off x="3905926" y="5354476"/>
            <a:ext cx="1530170" cy="523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800" b="1" dirty="0"/>
              <a:t>Tack för oss!</a:t>
            </a:r>
          </a:p>
        </p:txBody>
      </p:sp>
    </p:spTree>
    <p:extLst>
      <p:ext uri="{BB962C8B-B14F-4D97-AF65-F5344CB8AC3E}">
        <p14:creationId xmlns:p14="http://schemas.microsoft.com/office/powerpoint/2010/main" val="182552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p:txBody>
          <a:bodyPr>
            <a:normAutofit fontScale="90000"/>
          </a:bodyPr>
          <a:lstStyle/>
          <a:p>
            <a:r>
              <a:rPr lang="sv-SE" dirty="0"/>
              <a:t>Gestaltad livsmiljö</a:t>
            </a:r>
            <a:br>
              <a:rPr lang="sv-SE" dirty="0"/>
            </a:br>
            <a:endParaRPr lang="sv-SE" dirty="0"/>
          </a:p>
        </p:txBody>
      </p:sp>
      <p:pic>
        <p:nvPicPr>
          <p:cNvPr id="10" name="Bildobjekt 9">
            <a:extLst>
              <a:ext uri="{FF2B5EF4-FFF2-40B4-BE49-F238E27FC236}">
                <a16:creationId xmlns:a16="http://schemas.microsoft.com/office/drawing/2014/main" id="{451D7675-F7BC-4940-91B3-DD5C3E3D724B}"/>
              </a:ext>
            </a:extLst>
          </p:cNvPr>
          <p:cNvPicPr>
            <a:picLocks noChangeAspect="1"/>
          </p:cNvPicPr>
          <p:nvPr/>
        </p:nvPicPr>
        <p:blipFill rotWithShape="1">
          <a:blip r:embed="rId3"/>
          <a:srcRect l="29526" t="10895" r="30312" b="6600"/>
          <a:stretch/>
        </p:blipFill>
        <p:spPr>
          <a:xfrm>
            <a:off x="637220" y="1196752"/>
            <a:ext cx="8229600" cy="4202487"/>
          </a:xfrm>
          <a:prstGeom prst="rect">
            <a:avLst/>
          </a:prstGeom>
        </p:spPr>
      </p:pic>
      <p:sp>
        <p:nvSpPr>
          <p:cNvPr id="4" name="textruta 3">
            <a:extLst>
              <a:ext uri="{FF2B5EF4-FFF2-40B4-BE49-F238E27FC236}">
                <a16:creationId xmlns:a16="http://schemas.microsoft.com/office/drawing/2014/main" id="{B685AF9F-32E5-4647-9739-A23B34A8CC4E}"/>
              </a:ext>
            </a:extLst>
          </p:cNvPr>
          <p:cNvSpPr txBox="1"/>
          <p:nvPr/>
        </p:nvSpPr>
        <p:spPr>
          <a:xfrm>
            <a:off x="2627784" y="2132856"/>
            <a:ext cx="4248472" cy="2246769"/>
          </a:xfrm>
          <a:prstGeom prst="rect">
            <a:avLst/>
          </a:prstGeom>
          <a:noFill/>
        </p:spPr>
        <p:txBody>
          <a:bodyPr wrap="square" rtlCol="0">
            <a:spAutoFit/>
          </a:bodyPr>
          <a:lstStyle/>
          <a:p>
            <a:r>
              <a:rPr lang="sv-SE" sz="2000" dirty="0">
                <a:latin typeface="Trebuchet MS" panose="020B0603020202020204" pitchFamily="34" charset="0"/>
              </a:rPr>
              <a:t>” Arkitektur, form och design ska bidra till ett hållbart, jämlikt och mindre segregerat samhälle med omsorgsfullt gestaltade livsmiljöer, där alla ges goda förutsättningar att påverka utvecklingen av den gemensamma miljön.</a:t>
            </a:r>
          </a:p>
        </p:txBody>
      </p:sp>
    </p:spTree>
    <p:extLst>
      <p:ext uri="{BB962C8B-B14F-4D97-AF65-F5344CB8AC3E}">
        <p14:creationId xmlns:p14="http://schemas.microsoft.com/office/powerpoint/2010/main" val="53173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50BCEA-F3D2-4F03-A26D-7044EA03BCAD}"/>
              </a:ext>
            </a:extLst>
          </p:cNvPr>
          <p:cNvSpPr>
            <a:spLocks noGrp="1"/>
          </p:cNvSpPr>
          <p:nvPr>
            <p:ph type="title"/>
          </p:nvPr>
        </p:nvSpPr>
        <p:spPr/>
        <p:txBody>
          <a:bodyPr/>
          <a:lstStyle/>
          <a:p>
            <a:endParaRPr lang="sv-SE" dirty="0"/>
          </a:p>
        </p:txBody>
      </p:sp>
      <p:pic>
        <p:nvPicPr>
          <p:cNvPr id="5" name="Platshållare för innehåll 4" descr="En bild som visar utomhus, vatten, barn, byggnad&#10;&#10;Automatiskt genererad beskrivning">
            <a:extLst>
              <a:ext uri="{FF2B5EF4-FFF2-40B4-BE49-F238E27FC236}">
                <a16:creationId xmlns:a16="http://schemas.microsoft.com/office/drawing/2014/main" id="{8885222D-6C69-4E89-9D5C-E9F90EB78D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0642" y="1411635"/>
            <a:ext cx="3128165" cy="2377405"/>
          </a:xfrm>
        </p:spPr>
      </p:pic>
      <p:pic>
        <p:nvPicPr>
          <p:cNvPr id="11" name="Bildobjekt 10" descr="En bild som visar utomhus, gräs, byggnad, hus&#10;&#10;Automatiskt genererad beskrivning">
            <a:extLst>
              <a:ext uri="{FF2B5EF4-FFF2-40B4-BE49-F238E27FC236}">
                <a16:creationId xmlns:a16="http://schemas.microsoft.com/office/drawing/2014/main" id="{4D8AC247-D6B7-4826-A1D7-EBB8B17EF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411635"/>
            <a:ext cx="3926115" cy="2377405"/>
          </a:xfrm>
          <a:prstGeom prst="rect">
            <a:avLst/>
          </a:prstGeom>
        </p:spPr>
      </p:pic>
      <p:sp>
        <p:nvSpPr>
          <p:cNvPr id="12" name="textruta 11">
            <a:extLst>
              <a:ext uri="{FF2B5EF4-FFF2-40B4-BE49-F238E27FC236}">
                <a16:creationId xmlns:a16="http://schemas.microsoft.com/office/drawing/2014/main" id="{44C377FB-C259-43A9-A7B5-EA7BA3633267}"/>
              </a:ext>
            </a:extLst>
          </p:cNvPr>
          <p:cNvSpPr txBox="1"/>
          <p:nvPr/>
        </p:nvSpPr>
        <p:spPr>
          <a:xfrm>
            <a:off x="721251" y="3799721"/>
            <a:ext cx="4032448" cy="646331"/>
          </a:xfrm>
          <a:prstGeom prst="rect">
            <a:avLst/>
          </a:prstGeom>
          <a:noFill/>
        </p:spPr>
        <p:txBody>
          <a:bodyPr wrap="square" rtlCol="0">
            <a:spAutoFit/>
          </a:bodyPr>
          <a:lstStyle/>
          <a:p>
            <a:r>
              <a:rPr lang="sv-SE" dirty="0" err="1"/>
              <a:t>Utformingspolicy</a:t>
            </a:r>
            <a:r>
              <a:rPr lang="sv-SE" dirty="0"/>
              <a:t> dagvattenhantering, Vellinge kommun</a:t>
            </a:r>
          </a:p>
        </p:txBody>
      </p:sp>
      <p:sp>
        <p:nvSpPr>
          <p:cNvPr id="13" name="textruta 12">
            <a:extLst>
              <a:ext uri="{FF2B5EF4-FFF2-40B4-BE49-F238E27FC236}">
                <a16:creationId xmlns:a16="http://schemas.microsoft.com/office/drawing/2014/main" id="{6ABE7663-4A5F-419D-891C-E96682DB6152}"/>
              </a:ext>
            </a:extLst>
          </p:cNvPr>
          <p:cNvSpPr txBox="1"/>
          <p:nvPr/>
        </p:nvSpPr>
        <p:spPr>
          <a:xfrm>
            <a:off x="5370642" y="3781426"/>
            <a:ext cx="3278735" cy="646331"/>
          </a:xfrm>
          <a:prstGeom prst="rect">
            <a:avLst/>
          </a:prstGeom>
          <a:noFill/>
        </p:spPr>
        <p:txBody>
          <a:bodyPr wrap="square" rtlCol="0">
            <a:spAutoFit/>
          </a:bodyPr>
          <a:lstStyle/>
          <a:p>
            <a:r>
              <a:rPr lang="sv-SE" dirty="0"/>
              <a:t>Regnlekparken, </a:t>
            </a:r>
            <a:r>
              <a:rPr lang="sv-SE" dirty="0" err="1"/>
              <a:t>Rhenströmska</a:t>
            </a:r>
            <a:r>
              <a:rPr lang="sv-SE" dirty="0"/>
              <a:t> parken Göteborg</a:t>
            </a:r>
          </a:p>
        </p:txBody>
      </p:sp>
    </p:spTree>
    <p:extLst>
      <p:ext uri="{BB962C8B-B14F-4D97-AF65-F5344CB8AC3E}">
        <p14:creationId xmlns:p14="http://schemas.microsoft.com/office/powerpoint/2010/main" val="300847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p:txBody>
          <a:bodyPr>
            <a:normAutofit fontScale="90000"/>
          </a:bodyPr>
          <a:lstStyle/>
          <a:p>
            <a:r>
              <a:rPr lang="sv-SE" dirty="0"/>
              <a:t>Gestaltad livsmiljö</a:t>
            </a:r>
            <a:br>
              <a:rPr lang="sv-SE" dirty="0"/>
            </a:br>
            <a:endParaRPr lang="sv-SE" dirty="0"/>
          </a:p>
        </p:txBody>
      </p:sp>
      <p:sp>
        <p:nvSpPr>
          <p:cNvPr id="4" name="Rectangle 1">
            <a:extLst>
              <a:ext uri="{FF2B5EF4-FFF2-40B4-BE49-F238E27FC236}">
                <a16:creationId xmlns:a16="http://schemas.microsoft.com/office/drawing/2014/main" id="{570BB8E1-0411-4795-BDA5-405E57851CAC}"/>
              </a:ext>
            </a:extLst>
          </p:cNvPr>
          <p:cNvSpPr>
            <a:spLocks noGrp="1" noChangeArrowheads="1"/>
          </p:cNvSpPr>
          <p:nvPr>
            <p:ph idx="1"/>
          </p:nvPr>
        </p:nvSpPr>
        <p:spPr bwMode="auto">
          <a:xfrm>
            <a:off x="4701725" y="1417638"/>
            <a:ext cx="4083497" cy="356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v-SE" altLang="sv-SE" sz="1800" b="0" i="0" u="none" strike="noStrike" cap="none" normalizeH="0" baseline="0" dirty="0">
                <a:ln>
                  <a:noFill/>
                </a:ln>
                <a:solidFill>
                  <a:srgbClr val="434343"/>
                </a:solidFill>
                <a:effectLst/>
                <a:latin typeface="inherit"/>
              </a:rPr>
              <a:t>samarbete och samverkan utvecklas, inom landet och internationellt.</a:t>
            </a:r>
            <a:br>
              <a:rPr kumimoji="0" lang="sv-SE" altLang="sv-SE" sz="1800" b="0" i="0" u="none" strike="noStrike" cap="none" normalizeH="0" baseline="0" dirty="0">
                <a:ln>
                  <a:noFill/>
                </a:ln>
                <a:solidFill>
                  <a:srgbClr val="434343"/>
                </a:solidFill>
                <a:effectLst/>
                <a:latin typeface="inherit"/>
              </a:rPr>
            </a:br>
            <a:r>
              <a:rPr kumimoji="0" lang="sv-SE" altLang="sv-SE" sz="1800" b="0" i="0" u="none" strike="noStrike" cap="none" normalizeH="0" baseline="0" dirty="0">
                <a:ln>
                  <a:noFill/>
                </a:ln>
                <a:solidFill>
                  <a:srgbClr val="434343"/>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v-SE" altLang="sv-SE" sz="1800" b="0" u="none" strike="noStrike" cap="none" normalizeH="0" baseline="0" dirty="0">
                <a:ln>
                  <a:noFill/>
                </a:ln>
                <a:solidFill>
                  <a:srgbClr val="434343"/>
                </a:solidFill>
                <a:effectLst/>
                <a:latin typeface="inherit"/>
              </a:rPr>
              <a:t>Målet ska vara styrande för statens initiativ när det gäller arbetet med gestaltade livsmiljöer, arkitektur, form och design. </a:t>
            </a:r>
          </a:p>
          <a:p>
            <a:pPr marL="0" marR="0" lvl="0" indent="0" algn="l" defTabSz="914400" rtl="0" eaLnBrk="0" fontAlgn="base" latinLnBrk="0" hangingPunct="0">
              <a:lnSpc>
                <a:spcPct val="100000"/>
              </a:lnSpc>
              <a:spcBef>
                <a:spcPct val="0"/>
              </a:spcBef>
              <a:spcAft>
                <a:spcPct val="0"/>
              </a:spcAft>
              <a:buClrTx/>
              <a:buSzTx/>
              <a:buFontTx/>
              <a:buChar char="•"/>
              <a:tabLst/>
            </a:pPr>
            <a:endParaRPr lang="sv-SE" altLang="sv-SE" sz="1800" dirty="0">
              <a:solidFill>
                <a:srgbClr val="434343"/>
              </a:solidFill>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sv-SE" altLang="sv-SE" sz="1800" b="0" u="none" strike="noStrike" cap="none" normalizeH="0" baseline="0" dirty="0">
                <a:ln>
                  <a:noFill/>
                </a:ln>
                <a:solidFill>
                  <a:srgbClr val="434343"/>
                </a:solidFill>
                <a:effectLst/>
                <a:latin typeface="inherit"/>
              </a:rPr>
              <a:t>Målet ska vara vägledande för kommuner och landsting.</a:t>
            </a:r>
          </a:p>
          <a:p>
            <a:pPr marL="0" lvl="0" indent="0">
              <a:buNone/>
            </a:pPr>
            <a:r>
              <a:rPr kumimoji="0" lang="sv-SE" altLang="sv-SE" sz="1800" b="0" i="1" u="none" strike="noStrike" cap="none" normalizeH="0" baseline="0" dirty="0">
                <a:ln>
                  <a:noFill/>
                </a:ln>
                <a:solidFill>
                  <a:srgbClr val="434343"/>
                </a:solidFill>
                <a:effectLst/>
                <a:latin typeface="inherit"/>
              </a:rPr>
              <a:t> </a:t>
            </a:r>
            <a:endParaRPr kumimoji="0" lang="sv-SE" altLang="sv-SE" sz="1000" b="0" i="1" u="none" strike="noStrike" cap="none" normalizeH="0" baseline="0" dirty="0">
              <a:ln>
                <a:noFill/>
              </a:ln>
              <a:solidFill>
                <a:schemeClr val="tx1"/>
              </a:solidFill>
              <a:effectLst/>
              <a:latin typeface="inherit"/>
            </a:endParaRPr>
          </a:p>
        </p:txBody>
      </p:sp>
      <p:sp>
        <p:nvSpPr>
          <p:cNvPr id="5" name="Rectangle 1">
            <a:extLst>
              <a:ext uri="{FF2B5EF4-FFF2-40B4-BE49-F238E27FC236}">
                <a16:creationId xmlns:a16="http://schemas.microsoft.com/office/drawing/2014/main" id="{8CD136E9-C8FC-44D6-8934-902F7DC06D79}"/>
              </a:ext>
            </a:extLst>
          </p:cNvPr>
          <p:cNvSpPr txBox="1">
            <a:spLocks noChangeArrowheads="1"/>
          </p:cNvSpPr>
          <p:nvPr/>
        </p:nvSpPr>
        <p:spPr bwMode="auto">
          <a:xfrm>
            <a:off x="469557" y="1204829"/>
            <a:ext cx="4330589" cy="494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rtlCol="0" anchor="ctr"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9pPr>
          </a:lstStyle>
          <a:p>
            <a:pPr marL="0" indent="0">
              <a:buFontTx/>
              <a:buNone/>
            </a:pPr>
            <a:r>
              <a:rPr lang="sv-SE" altLang="sv-SE" sz="1800" u="sng" dirty="0">
                <a:solidFill>
                  <a:srgbClr val="434343"/>
                </a:solidFill>
                <a:latin typeface="inherit"/>
              </a:rPr>
              <a:t>Det ska uppnås genom att:</a:t>
            </a:r>
            <a:br>
              <a:rPr lang="sv-SE" altLang="sv-SE" sz="1800" u="sng" dirty="0">
                <a:solidFill>
                  <a:srgbClr val="434343"/>
                </a:solidFill>
                <a:latin typeface="inherit"/>
              </a:rPr>
            </a:br>
            <a:endParaRPr lang="sv-SE" altLang="sv-SE" sz="1800" u="sng" dirty="0"/>
          </a:p>
          <a:p>
            <a:pPr marL="0" indent="0">
              <a:buFontTx/>
              <a:buChar char="•"/>
            </a:pPr>
            <a:r>
              <a:rPr lang="sv-SE" altLang="sv-SE" sz="1800" dirty="0">
                <a:solidFill>
                  <a:srgbClr val="434343"/>
                </a:solidFill>
                <a:latin typeface="inherit"/>
              </a:rPr>
              <a:t>hållbarhet och kvalitet inte underställs kortsiktiga ekonomiska överväganden </a:t>
            </a:r>
            <a:br>
              <a:rPr lang="sv-SE" altLang="sv-SE" sz="1800" dirty="0">
                <a:solidFill>
                  <a:srgbClr val="434343"/>
                </a:solidFill>
                <a:latin typeface="inherit"/>
              </a:rPr>
            </a:br>
            <a:endParaRPr lang="sv-SE" altLang="sv-SE" sz="1800" dirty="0">
              <a:solidFill>
                <a:srgbClr val="434343"/>
              </a:solidFill>
              <a:latin typeface="inherit"/>
            </a:endParaRPr>
          </a:p>
          <a:p>
            <a:pPr marL="0" indent="0">
              <a:buFontTx/>
              <a:buChar char="•"/>
            </a:pPr>
            <a:r>
              <a:rPr lang="sv-SE" altLang="sv-SE" sz="1800" dirty="0">
                <a:solidFill>
                  <a:srgbClr val="434343"/>
                </a:solidFill>
                <a:latin typeface="inherit"/>
              </a:rPr>
              <a:t>kunskap om arkitektur, form och design utvecklas och sprids </a:t>
            </a:r>
            <a:br>
              <a:rPr lang="sv-SE" altLang="sv-SE" sz="1800" dirty="0">
                <a:solidFill>
                  <a:srgbClr val="434343"/>
                </a:solidFill>
                <a:latin typeface="inherit"/>
              </a:rPr>
            </a:br>
            <a:endParaRPr lang="sv-SE" altLang="sv-SE" sz="1800" dirty="0">
              <a:solidFill>
                <a:srgbClr val="434343"/>
              </a:solidFill>
              <a:latin typeface="inherit"/>
            </a:endParaRPr>
          </a:p>
          <a:p>
            <a:pPr marL="0" indent="0">
              <a:buFontTx/>
              <a:buChar char="•"/>
            </a:pPr>
            <a:r>
              <a:rPr lang="sv-SE" altLang="sv-SE" sz="1800" dirty="0">
                <a:solidFill>
                  <a:srgbClr val="434343"/>
                </a:solidFill>
                <a:latin typeface="inherit"/>
              </a:rPr>
              <a:t>det offentliga agerar förebildligt </a:t>
            </a:r>
            <a:br>
              <a:rPr lang="sv-SE" altLang="sv-SE" sz="1800" dirty="0">
                <a:solidFill>
                  <a:srgbClr val="434343"/>
                </a:solidFill>
                <a:latin typeface="inherit"/>
              </a:rPr>
            </a:br>
            <a:endParaRPr lang="sv-SE" altLang="sv-SE" sz="1800" dirty="0">
              <a:solidFill>
                <a:srgbClr val="434343"/>
              </a:solidFill>
              <a:latin typeface="inherit"/>
            </a:endParaRPr>
          </a:p>
          <a:p>
            <a:pPr marL="0" indent="0">
              <a:buFontTx/>
              <a:buChar char="•"/>
            </a:pPr>
            <a:r>
              <a:rPr lang="sv-SE" altLang="sv-SE" sz="1800" dirty="0">
                <a:solidFill>
                  <a:srgbClr val="434343"/>
                </a:solidFill>
                <a:latin typeface="inherit"/>
              </a:rPr>
              <a:t>estetiska, konstnärliga och kulturhistoriska värden tas till vara och utvecklas </a:t>
            </a:r>
          </a:p>
          <a:p>
            <a:pPr marL="0" indent="0">
              <a:buFontTx/>
              <a:buChar char="•"/>
            </a:pPr>
            <a:endParaRPr lang="sv-SE" altLang="sv-SE" sz="1800" dirty="0">
              <a:solidFill>
                <a:srgbClr val="434343"/>
              </a:solidFill>
              <a:latin typeface="inherit"/>
            </a:endParaRPr>
          </a:p>
          <a:p>
            <a:pPr marL="0" indent="0">
              <a:buFontTx/>
              <a:buChar char="•"/>
            </a:pPr>
            <a:r>
              <a:rPr lang="sv-SE" altLang="sv-SE" sz="1800" dirty="0">
                <a:solidFill>
                  <a:srgbClr val="434343"/>
                </a:solidFill>
                <a:latin typeface="inherit"/>
              </a:rPr>
              <a:t>miljöer gestaltas för att vara tillgängliga för alla</a:t>
            </a:r>
            <a:br>
              <a:rPr lang="sv-SE" altLang="sv-SE" sz="1800" dirty="0">
                <a:solidFill>
                  <a:srgbClr val="434343"/>
                </a:solidFill>
                <a:latin typeface="inherit"/>
              </a:rPr>
            </a:br>
            <a:endParaRPr lang="sv-SE" altLang="sv-SE" sz="1800" dirty="0">
              <a:solidFill>
                <a:srgbClr val="434343"/>
              </a:solidFill>
              <a:latin typeface="inherit"/>
            </a:endParaRPr>
          </a:p>
          <a:p>
            <a:pPr marL="0" indent="0">
              <a:buFontTx/>
              <a:buNone/>
            </a:pPr>
            <a:endParaRPr lang="sv-SE" altLang="sv-SE" sz="1800" dirty="0"/>
          </a:p>
        </p:txBody>
      </p:sp>
    </p:spTree>
    <p:extLst>
      <p:ext uri="{BB962C8B-B14F-4D97-AF65-F5344CB8AC3E}">
        <p14:creationId xmlns:p14="http://schemas.microsoft.com/office/powerpoint/2010/main" val="23509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425429CA-1EB1-44CC-9D2A-4463C05FB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0728"/>
            <a:ext cx="8496944" cy="4179884"/>
          </a:xfrm>
          <a:prstGeom prst="rect">
            <a:avLst/>
          </a:prstGeom>
        </p:spPr>
      </p:pic>
      <p:sp>
        <p:nvSpPr>
          <p:cNvPr id="7" name="Rubrik 1">
            <a:extLst>
              <a:ext uri="{FF2B5EF4-FFF2-40B4-BE49-F238E27FC236}">
                <a16:creationId xmlns:a16="http://schemas.microsoft.com/office/drawing/2014/main" id="{6F3A8C0F-6781-4491-BFFD-71A3F65F9CF2}"/>
              </a:ext>
            </a:extLst>
          </p:cNvPr>
          <p:cNvSpPr>
            <a:spLocks noGrp="1"/>
          </p:cNvSpPr>
          <p:nvPr>
            <p:ph type="title"/>
          </p:nvPr>
        </p:nvSpPr>
        <p:spPr>
          <a:xfrm>
            <a:off x="457200" y="274638"/>
            <a:ext cx="8229600" cy="1143000"/>
          </a:xfrm>
        </p:spPr>
        <p:txBody>
          <a:bodyPr>
            <a:normAutofit fontScale="90000"/>
          </a:bodyPr>
          <a:lstStyle/>
          <a:p>
            <a:r>
              <a:rPr lang="sv-SE" dirty="0"/>
              <a:t>Agenda 2030</a:t>
            </a:r>
            <a:br>
              <a:rPr lang="sv-SE" dirty="0"/>
            </a:br>
            <a:endParaRPr lang="sv-SE" dirty="0"/>
          </a:p>
        </p:txBody>
      </p:sp>
    </p:spTree>
    <p:extLst>
      <p:ext uri="{BB962C8B-B14F-4D97-AF65-F5344CB8AC3E}">
        <p14:creationId xmlns:p14="http://schemas.microsoft.com/office/powerpoint/2010/main" val="114112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p:txBody>
          <a:bodyPr>
            <a:normAutofit fontScale="90000"/>
          </a:bodyPr>
          <a:lstStyle/>
          <a:p>
            <a:r>
              <a:rPr lang="sv-SE" dirty="0"/>
              <a:t>Agenda 2030</a:t>
            </a:r>
            <a:br>
              <a:rPr lang="sv-SE" dirty="0"/>
            </a:br>
            <a:endParaRPr lang="sv-SE" dirty="0"/>
          </a:p>
        </p:txBody>
      </p:sp>
      <p:pic>
        <p:nvPicPr>
          <p:cNvPr id="7" name="Bildobjekt 6" descr="En bild som visar mat, ritning, tecken&#10;&#10;Automatiskt genererad beskrivning">
            <a:extLst>
              <a:ext uri="{FF2B5EF4-FFF2-40B4-BE49-F238E27FC236}">
                <a16:creationId xmlns:a16="http://schemas.microsoft.com/office/drawing/2014/main" id="{5514389B-4260-462B-804A-65C8774B5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956" y="1628925"/>
            <a:ext cx="4022087" cy="2681391"/>
          </a:xfrm>
          <a:prstGeom prst="rect">
            <a:avLst/>
          </a:prstGeom>
        </p:spPr>
      </p:pic>
      <p:sp>
        <p:nvSpPr>
          <p:cNvPr id="8" name="Platshållare för innehåll 7">
            <a:extLst>
              <a:ext uri="{FF2B5EF4-FFF2-40B4-BE49-F238E27FC236}">
                <a16:creationId xmlns:a16="http://schemas.microsoft.com/office/drawing/2014/main" id="{D03C73ED-B7F9-49C4-85CD-6F1638159E26}"/>
              </a:ext>
            </a:extLst>
          </p:cNvPr>
          <p:cNvSpPr>
            <a:spLocks noGrp="1"/>
          </p:cNvSpPr>
          <p:nvPr>
            <p:ph idx="1"/>
          </p:nvPr>
        </p:nvSpPr>
        <p:spPr>
          <a:xfrm>
            <a:off x="467544" y="4693389"/>
            <a:ext cx="8424936" cy="1071371"/>
          </a:xfrm>
        </p:spPr>
        <p:txBody>
          <a:bodyPr>
            <a:normAutofit fontScale="85000" lnSpcReduction="10000"/>
          </a:bodyPr>
          <a:lstStyle/>
          <a:p>
            <a:pPr marL="0" indent="0">
              <a:buNone/>
            </a:pPr>
            <a:r>
              <a:rPr lang="sv-SE" dirty="0"/>
              <a:t>Mål 11 är att städer och bosättningar ska var: inkluderande, säkra, motståndskraftiga och hållbara. </a:t>
            </a:r>
          </a:p>
        </p:txBody>
      </p:sp>
      <p:sp>
        <p:nvSpPr>
          <p:cNvPr id="9" name="textruta 8">
            <a:extLst>
              <a:ext uri="{FF2B5EF4-FFF2-40B4-BE49-F238E27FC236}">
                <a16:creationId xmlns:a16="http://schemas.microsoft.com/office/drawing/2014/main" id="{B1681CC2-B515-4CF3-8ED7-06C856783E80}"/>
              </a:ext>
            </a:extLst>
          </p:cNvPr>
          <p:cNvSpPr txBox="1"/>
          <p:nvPr/>
        </p:nvSpPr>
        <p:spPr>
          <a:xfrm>
            <a:off x="457200" y="5624613"/>
            <a:ext cx="8892480" cy="523220"/>
          </a:xfrm>
          <a:prstGeom prst="rect">
            <a:avLst/>
          </a:prstGeom>
          <a:noFill/>
        </p:spPr>
        <p:txBody>
          <a:bodyPr wrap="square" rtlCol="0">
            <a:spAutoFit/>
          </a:bodyPr>
          <a:lstStyle/>
          <a:p>
            <a:r>
              <a:rPr lang="sv-SE" sz="1000" dirty="0">
                <a:hlinkClick r:id="rId4"/>
              </a:rPr>
              <a:t>https://www.regeringen.se/regeringens-politik/globala-malen-och-agenda-2030/hallbara-stader-och-samhallen/</a:t>
            </a:r>
            <a:endParaRPr lang="sv-SE" sz="1000" dirty="0"/>
          </a:p>
          <a:p>
            <a:endParaRPr lang="sv-SE" dirty="0"/>
          </a:p>
        </p:txBody>
      </p:sp>
    </p:spTree>
    <p:extLst>
      <p:ext uri="{BB962C8B-B14F-4D97-AF65-F5344CB8AC3E}">
        <p14:creationId xmlns:p14="http://schemas.microsoft.com/office/powerpoint/2010/main" val="193635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p:txBody>
          <a:bodyPr>
            <a:normAutofit fontScale="90000"/>
          </a:bodyPr>
          <a:lstStyle/>
          <a:p>
            <a:r>
              <a:rPr lang="sv-SE" dirty="0"/>
              <a:t>Agenda 2030</a:t>
            </a:r>
            <a:br>
              <a:rPr lang="sv-SE" dirty="0"/>
            </a:br>
            <a:endParaRPr lang="sv-SE" dirty="0"/>
          </a:p>
        </p:txBody>
      </p:sp>
      <p:pic>
        <p:nvPicPr>
          <p:cNvPr id="7" name="Bildobjekt 6" descr="En bild som visar mat, ritning, tecken&#10;&#10;Automatiskt genererad beskrivning">
            <a:extLst>
              <a:ext uri="{FF2B5EF4-FFF2-40B4-BE49-F238E27FC236}">
                <a16:creationId xmlns:a16="http://schemas.microsoft.com/office/drawing/2014/main" id="{5514389B-4260-462B-804A-65C8774B5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956" y="1628925"/>
            <a:ext cx="4022087" cy="2681391"/>
          </a:xfrm>
          <a:prstGeom prst="rect">
            <a:avLst/>
          </a:prstGeom>
        </p:spPr>
      </p:pic>
      <p:sp>
        <p:nvSpPr>
          <p:cNvPr id="8" name="Platshållare för innehåll 7">
            <a:extLst>
              <a:ext uri="{FF2B5EF4-FFF2-40B4-BE49-F238E27FC236}">
                <a16:creationId xmlns:a16="http://schemas.microsoft.com/office/drawing/2014/main" id="{D03C73ED-B7F9-49C4-85CD-6F1638159E26}"/>
              </a:ext>
            </a:extLst>
          </p:cNvPr>
          <p:cNvSpPr>
            <a:spLocks noGrp="1"/>
          </p:cNvSpPr>
          <p:nvPr>
            <p:ph idx="1"/>
          </p:nvPr>
        </p:nvSpPr>
        <p:spPr>
          <a:xfrm>
            <a:off x="359531" y="4693389"/>
            <a:ext cx="8424936" cy="1071371"/>
          </a:xfrm>
        </p:spPr>
        <p:txBody>
          <a:bodyPr>
            <a:normAutofit/>
          </a:bodyPr>
          <a:lstStyle/>
          <a:p>
            <a:pPr marL="0" indent="0">
              <a:buNone/>
            </a:pPr>
            <a:r>
              <a:rPr lang="sv-SE" sz="2800" dirty="0"/>
              <a:t>Delmål 11.4 Stärka insatserna för att skydda och trygga världens kultur- och </a:t>
            </a:r>
            <a:r>
              <a:rPr lang="sv-SE" sz="2800" dirty="0" err="1"/>
              <a:t>naturarv</a:t>
            </a:r>
            <a:r>
              <a:rPr lang="sv-SE" sz="2800" dirty="0"/>
              <a:t>.</a:t>
            </a:r>
            <a:r>
              <a:rPr lang="sv-SE" sz="2800" b="1" dirty="0"/>
              <a:t> </a:t>
            </a:r>
            <a:endParaRPr lang="sv-SE" sz="2800" dirty="0"/>
          </a:p>
        </p:txBody>
      </p:sp>
      <p:sp>
        <p:nvSpPr>
          <p:cNvPr id="9" name="textruta 8">
            <a:extLst>
              <a:ext uri="{FF2B5EF4-FFF2-40B4-BE49-F238E27FC236}">
                <a16:creationId xmlns:a16="http://schemas.microsoft.com/office/drawing/2014/main" id="{B1681CC2-B515-4CF3-8ED7-06C856783E80}"/>
              </a:ext>
            </a:extLst>
          </p:cNvPr>
          <p:cNvSpPr txBox="1"/>
          <p:nvPr/>
        </p:nvSpPr>
        <p:spPr>
          <a:xfrm>
            <a:off x="457200" y="5624613"/>
            <a:ext cx="8892480" cy="523220"/>
          </a:xfrm>
          <a:prstGeom prst="rect">
            <a:avLst/>
          </a:prstGeom>
          <a:noFill/>
        </p:spPr>
        <p:txBody>
          <a:bodyPr wrap="square" rtlCol="0">
            <a:spAutoFit/>
          </a:bodyPr>
          <a:lstStyle/>
          <a:p>
            <a:r>
              <a:rPr lang="sv-SE" sz="1000" dirty="0">
                <a:hlinkClick r:id="rId4"/>
              </a:rPr>
              <a:t>https://www.regeringen.se/regeringens-politik/globala-malen-och-agenda-2030/hallbara-stader-och-samhallen/</a:t>
            </a:r>
            <a:endParaRPr lang="sv-SE" sz="1000" dirty="0"/>
          </a:p>
          <a:p>
            <a:endParaRPr lang="sv-SE" dirty="0"/>
          </a:p>
        </p:txBody>
      </p:sp>
    </p:spTree>
    <p:extLst>
      <p:ext uri="{BB962C8B-B14F-4D97-AF65-F5344CB8AC3E}">
        <p14:creationId xmlns:p14="http://schemas.microsoft.com/office/powerpoint/2010/main" val="294271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01FC5-3FF5-4D27-88A3-BE8C9B86A27F}"/>
              </a:ext>
            </a:extLst>
          </p:cNvPr>
          <p:cNvSpPr>
            <a:spLocks noGrp="1"/>
          </p:cNvSpPr>
          <p:nvPr>
            <p:ph type="title"/>
          </p:nvPr>
        </p:nvSpPr>
        <p:spPr/>
        <p:txBody>
          <a:bodyPr>
            <a:normAutofit fontScale="90000"/>
          </a:bodyPr>
          <a:lstStyle/>
          <a:p>
            <a:r>
              <a:rPr lang="sv-SE" dirty="0"/>
              <a:t>Miljömål 2020</a:t>
            </a:r>
            <a:br>
              <a:rPr lang="sv-SE" dirty="0"/>
            </a:br>
            <a:endParaRPr lang="sv-SE" dirty="0"/>
          </a:p>
        </p:txBody>
      </p:sp>
      <p:sp>
        <p:nvSpPr>
          <p:cNvPr id="5" name="Rectangle 1">
            <a:extLst>
              <a:ext uri="{FF2B5EF4-FFF2-40B4-BE49-F238E27FC236}">
                <a16:creationId xmlns:a16="http://schemas.microsoft.com/office/drawing/2014/main" id="{8CD136E9-C8FC-44D6-8934-902F7DC06D79}"/>
              </a:ext>
            </a:extLst>
          </p:cNvPr>
          <p:cNvSpPr txBox="1">
            <a:spLocks noChangeArrowheads="1"/>
          </p:cNvSpPr>
          <p:nvPr/>
        </p:nvSpPr>
        <p:spPr bwMode="auto">
          <a:xfrm>
            <a:off x="971600" y="2555694"/>
            <a:ext cx="4330589" cy="107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rtlCol="0" anchor="ctr"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panose="020B0604020202020204" pitchFamily="34" charset="0"/>
                <a:ea typeface="+mn-ea"/>
                <a:cs typeface="+mn-cs"/>
              </a:defRPr>
            </a:lvl9pPr>
          </a:lstStyle>
          <a:p>
            <a:pPr marL="0" indent="0">
              <a:buFontTx/>
              <a:buNone/>
            </a:pPr>
            <a:r>
              <a:rPr lang="sv-SE" altLang="sv-SE" sz="1800" u="sng" dirty="0">
                <a:solidFill>
                  <a:srgbClr val="434343"/>
                </a:solidFill>
                <a:latin typeface="inherit"/>
              </a:rPr>
              <a:t>Miljökvalitetsmål 16 God bebyggd miljö</a:t>
            </a:r>
            <a:br>
              <a:rPr lang="sv-SE" altLang="sv-SE" sz="1800" dirty="0">
                <a:solidFill>
                  <a:srgbClr val="434343"/>
                </a:solidFill>
                <a:latin typeface="inherit"/>
              </a:rPr>
            </a:br>
            <a:endParaRPr lang="sv-SE" altLang="sv-SE" sz="1800" dirty="0">
              <a:solidFill>
                <a:srgbClr val="434343"/>
              </a:solidFill>
              <a:latin typeface="inherit"/>
            </a:endParaRPr>
          </a:p>
          <a:p>
            <a:pPr marL="0" indent="0">
              <a:buFontTx/>
              <a:buNone/>
            </a:pPr>
            <a:r>
              <a:rPr lang="sv-SE" altLang="sv-SE" sz="1800" dirty="0" err="1"/>
              <a:t>Preciceringar</a:t>
            </a:r>
            <a:r>
              <a:rPr lang="sv-SE" altLang="sv-SE" sz="1800" dirty="0"/>
              <a:t>……</a:t>
            </a:r>
          </a:p>
        </p:txBody>
      </p:sp>
      <p:pic>
        <p:nvPicPr>
          <p:cNvPr id="3" name="Bildobjekt 2">
            <a:extLst>
              <a:ext uri="{FF2B5EF4-FFF2-40B4-BE49-F238E27FC236}">
                <a16:creationId xmlns:a16="http://schemas.microsoft.com/office/drawing/2014/main" id="{54393853-9212-44C9-829B-B12BA1D581C1}"/>
              </a:ext>
            </a:extLst>
          </p:cNvPr>
          <p:cNvPicPr>
            <a:picLocks noChangeAspect="1"/>
          </p:cNvPicPr>
          <p:nvPr/>
        </p:nvPicPr>
        <p:blipFill rotWithShape="1">
          <a:blip r:embed="rId3"/>
          <a:srcRect l="8263" t="7181" r="10625" b="22520"/>
          <a:stretch/>
        </p:blipFill>
        <p:spPr>
          <a:xfrm>
            <a:off x="12394" y="1214207"/>
            <a:ext cx="9085922" cy="4429586"/>
          </a:xfrm>
          <a:prstGeom prst="rect">
            <a:avLst/>
          </a:prstGeom>
        </p:spPr>
      </p:pic>
    </p:spTree>
    <p:extLst>
      <p:ext uri="{BB962C8B-B14F-4D97-AF65-F5344CB8AC3E}">
        <p14:creationId xmlns:p14="http://schemas.microsoft.com/office/powerpoint/2010/main" val="1668815853"/>
      </p:ext>
    </p:extLst>
  </p:cSld>
  <p:clrMapOvr>
    <a:masterClrMapping/>
  </p:clrMapOvr>
</p:sld>
</file>

<file path=ppt/theme/theme1.xml><?xml version="1.0" encoding="utf-8"?>
<a:theme xmlns:a="http://schemas.openxmlformats.org/drawingml/2006/main" name="OH-mall liggan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ulturmiljö i PBL .potx" id="{E1FD50BC-B783-407F-8161-50D9770F3D57}" vid="{7110E026-5C6A-4FD8-86BE-E525777139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702131cc-4575-4c3d-b0b4-bfdc932d8a4a">
      <Terms xmlns="http://schemas.microsoft.com/office/infopath/2007/PartnerControls">
        <TermInfo xmlns="http://schemas.microsoft.com/office/infopath/2007/PartnerControls">
          <TermName xmlns="http://schemas.microsoft.com/office/infopath/2007/PartnerControls">Mall</TermName>
          <TermId xmlns="http://schemas.microsoft.com/office/infopath/2007/PartnerControls">996c3fd9-3ed4-4635-b3ae-3e032209d55c</TermId>
        </TermInfo>
        <TermInfo xmlns="http://schemas.microsoft.com/office/infopath/2007/PartnerControls">
          <TermName xmlns="http://schemas.microsoft.com/office/infopath/2007/PartnerControls">powerpointmall</TermName>
          <TermId xmlns="http://schemas.microsoft.com/office/infopath/2007/PartnerControls">43f9da8e-cddd-40cd-afe1-539875cddeb6</TermId>
        </TermInfo>
        <TermInfo xmlns="http://schemas.microsoft.com/office/infopath/2007/PartnerControls">
          <TermName xmlns="http://schemas.microsoft.com/office/infopath/2007/PartnerControls">presentation</TermName>
          <TermId xmlns="http://schemas.microsoft.com/office/infopath/2007/PartnerControls">dcecce2e-a86a-4d85-85fd-037728bb6cc5</TermId>
        </TermInfo>
        <TermInfo xmlns="http://schemas.microsoft.com/office/infopath/2007/PartnerControls">
          <TermName xmlns="http://schemas.microsoft.com/office/infopath/2007/PartnerControls">powerpoint</TermName>
          <TermId xmlns="http://schemas.microsoft.com/office/infopath/2007/PartnerControls">a1faf67a-e683-4c04-9d91-9981cb36f65a</TermId>
        </TermInfo>
      </Terms>
    </TaxKeywordTaxHTField>
    <DocumentTypeNote xmlns="014466B6-DAAB-43E4-9CE7-0072D47B05D6">
      <Terms xmlns="http://schemas.microsoft.com/office/infopath/2007/PartnerControls">
        <TermInfo xmlns="http://schemas.microsoft.com/office/infopath/2007/PartnerControls">
          <TermName xmlns="http://schemas.microsoft.com/office/infopath/2007/PartnerControls">Mall</TermName>
          <TermId xmlns="http://schemas.microsoft.com/office/infopath/2007/PartnerControls">996c3fd9-3ed4-4635-b3ae-3e032209d55c</TermId>
        </TermInfo>
      </Terms>
    </DocumentTypeNote>
    <OrganisationTaxHTField0 xmlns="014466b6-daab-43e4-9ce7-0072d47b05d6">
      <Terms xmlns="http://schemas.microsoft.com/office/infopath/2007/PartnerControls"/>
    </OrganisationTaxHTField0>
    <LSTSubjectNote xmlns="702131cc-4575-4c3d-b0b4-bfdc932d8a4a">
      <Terms xmlns="http://schemas.microsoft.com/office/infopath/2007/PartnerControls">
        <TermInfo xmlns="http://schemas.microsoft.com/office/infopath/2007/PartnerControls">
          <TermName xmlns="http://schemas.microsoft.com/office/infopath/2007/PartnerControls">Information och kommunikation</TermName>
          <TermId xmlns="http://schemas.microsoft.com/office/infopath/2007/PartnerControls">4c54209d-f9cc-4d15-bbc6-78053a846cd5</TermId>
        </TermInfo>
        <TermInfo xmlns="http://schemas.microsoft.com/office/infopath/2007/PartnerControls">
          <TermName xmlns="http://schemas.microsoft.com/office/infopath/2007/PartnerControls">Grafisk profil</TermName>
          <TermId xmlns="http://schemas.microsoft.com/office/infopath/2007/PartnerControls">7907b1f8-39c3-4a14-834d-0c22efd6a592</TermId>
        </TermInfo>
      </Terms>
    </LSTSubjectNote>
    <TaxCatchAll xmlns="702131cc-4575-4c3d-b0b4-bfdc932d8a4a">
      <Value>900</Value>
      <Value>32</Value>
      <Value>271</Value>
      <Value>859</Value>
      <Value>653</Value>
      <Value>652</Value>
      <Value>270</Value>
      <Value>1</Value>
      <Value>510</Value>
    </TaxCatchAll>
    <LansstyrelseNote xmlns="c1378642-19fc-4076-b28d-2649a227ea76">
      <Terms xmlns="http://schemas.microsoft.com/office/infopath/2007/PartnerControls">
        <TermInfo xmlns="http://schemas.microsoft.com/office/infopath/2007/PartnerControls">
          <TermName xmlns="http://schemas.microsoft.com/office/infopath/2007/PartnerControls">Västernorrland</TermName>
          <TermId xmlns="http://schemas.microsoft.com/office/infopath/2007/PartnerControls">8d35a092-6927-4070-b71c-f25ff8d8a636</TermId>
        </TermInfo>
      </Terms>
    </LansstyrelseNote>
    <UnitNote xmlns="c1378642-19fc-4076-b28d-2649a227ea76">
      <Terms xmlns="http://schemas.microsoft.com/office/infopath/2007/PartnerControls">
        <TermInfo xmlns="http://schemas.microsoft.com/office/infopath/2007/PartnerControls">
          <TermName xmlns="http://schemas.microsoft.com/office/infopath/2007/PartnerControls">Enheten för verksamhetsstöd</TermName>
          <TermId xmlns="http://schemas.microsoft.com/office/infopath/2007/PartnerControls">95dd58dc-6eae-46ff-ba32-f870f5d08573</TermId>
        </TermInfo>
      </Terms>
    </UnitNote>
  </documentManagement>
</p:properties>
</file>

<file path=customXml/item3.xml><?xml version="1.0" encoding="utf-8"?>
<ct:contentTypeSchema xmlns:ct="http://schemas.microsoft.com/office/2006/metadata/contentType" xmlns:ma="http://schemas.microsoft.com/office/2006/metadata/properties/metaAttributes" ct:_="" ma:_="" ma:contentTypeName="Delade dokument" ma:contentTypeID="0x010100A2E9165043F24F51B6DFD495AD4ADC68001CCB26CE65EE3E42A1FD73C4194294E6" ma:contentTypeVersion="14" ma:contentTypeDescription="" ma:contentTypeScope="" ma:versionID="cdd2b638d68eff5eedf4b406d49b695c">
  <xsd:schema xmlns:xsd="http://www.w3.org/2001/XMLSchema" xmlns:xs="http://www.w3.org/2001/XMLSchema" xmlns:p="http://schemas.microsoft.com/office/2006/metadata/properties" xmlns:ns3="c1378642-19fc-4076-b28d-2649a227ea76" xmlns:ns4="014466b6-daab-43e4-9ce7-0072d47b05d6" xmlns:ns5="014466B6-DAAB-43E4-9CE7-0072D47B05D6" xmlns:ns6="702131cc-4575-4c3d-b0b4-bfdc932d8a4a" targetNamespace="http://schemas.microsoft.com/office/2006/metadata/properties" ma:root="true" ma:fieldsID="02d62ee9151199e139c4390279e827b7" ns3:_="" ns4:_="" ns5:_="" ns6:_="">
    <xsd:import namespace="c1378642-19fc-4076-b28d-2649a227ea76"/>
    <xsd:import namespace="014466b6-daab-43e4-9ce7-0072d47b05d6"/>
    <xsd:import namespace="014466B6-DAAB-43E4-9CE7-0072D47B05D6"/>
    <xsd:import namespace="702131cc-4575-4c3d-b0b4-bfdc932d8a4a"/>
    <xsd:element name="properties">
      <xsd:complexType>
        <xsd:sequence>
          <xsd:element name="documentManagement">
            <xsd:complexType>
              <xsd:all>
                <xsd:element ref="ns3:LansstyrelseNote" minOccurs="0"/>
                <xsd:element ref="ns4:OrganisationTaxHTField0" minOccurs="0"/>
                <xsd:element ref="ns3:UnitNote" minOccurs="0"/>
                <xsd:element ref="ns5:DocumentTypeNote" minOccurs="0"/>
                <xsd:element ref="ns6:LSTSubjectNote" minOccurs="0"/>
                <xsd:element ref="ns6:TaxCatchAll" minOccurs="0"/>
                <xsd:element ref="ns6:TaxCatchAllLabel" minOccurs="0"/>
                <xsd:element ref="ns6: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78642-19fc-4076-b28d-2649a227ea76" elementFormDefault="qualified">
    <xsd:import namespace="http://schemas.microsoft.com/office/2006/documentManagement/types"/>
    <xsd:import namespace="http://schemas.microsoft.com/office/infopath/2007/PartnerControls"/>
    <xsd:element name="LansstyrelseNote" ma:index="5" nillable="true" ma:taxonomy="true" ma:internalName="LansstyrelseNote" ma:taxonomyFieldName="Lansstyrelse" ma:displayName="Länsstyrelse" ma:default="-1;#|8d35a092-6927-4070-b71c-f25ff8d8a636" ma:fieldId="{7be40400-a0ef-437a-ad47-6897aa00a610}" ma:sspId="13388981-116e-49cc-856f-b44441908788" ma:termSetId="1bd7399e-8bd6-4a6d-aeb7-c6e871c6941f" ma:anchorId="00000000-0000-0000-0000-000000000000" ma:open="false" ma:isKeyword="false">
      <xsd:complexType>
        <xsd:sequence>
          <xsd:element ref="pc:Terms" minOccurs="0" maxOccurs="1"/>
        </xsd:sequence>
      </xsd:complexType>
    </xsd:element>
    <xsd:element name="UnitNote" ma:index="9" nillable="true" ma:taxonomy="true" ma:internalName="UnitNote" ma:taxonomyFieldName="Unit" ma:displayName="Enhet" ma:fieldId="{68f86ca6-56a1-431b-90fd-e5b8618b73c3}" ma:sspId="13388981-116e-49cc-856f-b44441908788" ma:termSetId="f24b61d0-b089-4424-85b9-e92badb1763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4466b6-daab-43e4-9ce7-0072d47b05d6" elementFormDefault="qualified">
    <xsd:import namespace="http://schemas.microsoft.com/office/2006/documentManagement/types"/>
    <xsd:import namespace="http://schemas.microsoft.com/office/infopath/2007/PartnerControls"/>
    <xsd:element name="OrganisationTaxHTField0" ma:index="7" nillable="true" ma:taxonomy="true" ma:internalName="OrganisationTaxHTField0" ma:taxonomyFieldName="OrganisationstillhorighetMult" ma:displayName="Organisationstillhörighet" ma:fieldId="{5d554d25-cef8-40af-8c58-b5bf0078b693}" ma:taxonomyMulti="true" ma:sspId="13388981-116e-49cc-856f-b44441908788" ma:termSetId="af44216e-50c3-4aa1-89a1-c73d0c2a130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4466B6-DAAB-43E4-9CE7-0072D47B05D6" elementFormDefault="qualified">
    <xsd:import namespace="http://schemas.microsoft.com/office/2006/documentManagement/types"/>
    <xsd:import namespace="http://schemas.microsoft.com/office/infopath/2007/PartnerControls"/>
    <xsd:element name="DocumentTypeNote" ma:index="11" ma:taxonomy="true" ma:internalName="DocumentTypeNote" ma:taxonomyFieldName="DocumentType" ma:displayName="Dokumenttyp" ma:readOnly="false" ma:fieldId="{5a6f8280-6a0b-41db-8905-adb9a1946f9e}" ma:sspId="13388981-116e-49cc-856f-b44441908788" ma:termSetId="f6ac685d-4cdc-4d4f-83dd-285566c38a8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2131cc-4575-4c3d-b0b4-bfdc932d8a4a" elementFormDefault="qualified">
    <xsd:import namespace="http://schemas.microsoft.com/office/2006/documentManagement/types"/>
    <xsd:import namespace="http://schemas.microsoft.com/office/infopath/2007/PartnerControls"/>
    <xsd:element name="LSTSubjectNote" ma:index="13" ma:taxonomy="true" ma:internalName="LSTSubjectNote" ma:taxonomyFieldName="LSTSubjectMult" ma:displayName="Ämne" ma:fieldId="{019b4b3f-8c4b-4e22-8cb6-4f2f4382408c}" ma:taxonomyMulti="true" ma:sspId="13388981-116e-49cc-856f-b44441908788" ma:termSetId="91219650-7fac-4a5e-b9a6-b613ab926231" ma:anchorId="00000000-0000-0000-0000-000000000000" ma:open="false" ma:isKeyword="false">
      <xsd:complexType>
        <xsd:sequence>
          <xsd:element ref="pc:Terms" minOccurs="0" maxOccurs="1"/>
        </xsd:sequence>
      </xsd:complexType>
    </xsd:element>
    <xsd:element name="TaxCatchAll" ma:index="14" nillable="true" ma:displayName="Taxonomy Catch All Column" ma:description="" ma:hidden="true" ma:list="{3a15d572-45f4-41a5-bde6-5872838c09cb}" ma:internalName="TaxCatchAll" ma:showField="CatchAllData" ma:web="702131cc-4575-4c3d-b0b4-bfdc932d8a4a">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3a15d572-45f4-41a5-bde6-5872838c09cb}" ma:internalName="TaxCatchAllLabel" ma:readOnly="true" ma:showField="CatchAllDataLabel" ma:web="702131cc-4575-4c3d-b0b4-bfdc932d8a4a">
      <xsd:complexType>
        <xsd:complexContent>
          <xsd:extension base="dms:MultiChoiceLookup">
            <xsd:sequence>
              <xsd:element name="Value" type="dms:Lookup" maxOccurs="unbounded" minOccurs="0" nillable="true"/>
            </xsd:sequence>
          </xsd:extension>
        </xsd:complexContent>
      </xsd:complexType>
    </xsd:element>
    <xsd:element name="TaxKeywordTaxHTField" ma:index="21" nillable="true" ma:taxonomy="true" ma:internalName="TaxKeywordTaxHTField" ma:taxonomyFieldName="TaxKeyword" ma:displayName="Nyckelord" ma:readOnly="false" ma:fieldId="{23f27201-bee3-471e-b2e7-b64fd8b7ca38}" ma:taxonomyMulti="true" ma:sspId="13388981-116e-49cc-856f-b4444190878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 ma:displayName="Författare"/>
        <xsd:element ref="dcterms:created" minOccurs="0" maxOccurs="1"/>
        <xsd:element ref="dc:identifier" minOccurs="0" maxOccurs="1"/>
        <xsd:element name="contentType" minOccurs="0" maxOccurs="1" type="xsd:string" ma:index="20" ma:displayName="Innehållstyp"/>
        <xsd:element ref="dc:title" maxOccurs="1" ma:index="2"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BBA83-B674-44E0-91DC-E661B5E596BD}">
  <ds:schemaRefs>
    <ds:schemaRef ds:uri="http://schemas.microsoft.com/sharepoint/v3/contenttype/forms"/>
  </ds:schemaRefs>
</ds:datastoreItem>
</file>

<file path=customXml/itemProps2.xml><?xml version="1.0" encoding="utf-8"?>
<ds:datastoreItem xmlns:ds="http://schemas.openxmlformats.org/officeDocument/2006/customXml" ds:itemID="{69EE1D85-E724-4355-A655-94C15A35ED36}">
  <ds:schemaRefs>
    <ds:schemaRef ds:uri="http://schemas.microsoft.com/office/2006/documentManagement/types"/>
    <ds:schemaRef ds:uri="http://schemas.openxmlformats.org/package/2006/metadata/core-properties"/>
    <ds:schemaRef ds:uri="014466b6-daab-43e4-9ce7-0072d47b05d6"/>
    <ds:schemaRef ds:uri="http://purl.org/dc/elements/1.1/"/>
    <ds:schemaRef ds:uri="http://schemas.microsoft.com/office/2006/metadata/properties"/>
    <ds:schemaRef ds:uri="702131cc-4575-4c3d-b0b4-bfdc932d8a4a"/>
    <ds:schemaRef ds:uri="http://purl.org/dc/terms/"/>
    <ds:schemaRef ds:uri="http://schemas.microsoft.com/office/infopath/2007/PartnerControls"/>
    <ds:schemaRef ds:uri="014466B6-DAAB-43E4-9CE7-0072D47B05D6"/>
    <ds:schemaRef ds:uri="c1378642-19fc-4076-b28d-2649a227ea76"/>
    <ds:schemaRef ds:uri="http://www.w3.org/XML/1998/namespace"/>
    <ds:schemaRef ds:uri="http://purl.org/dc/dcmitype/"/>
  </ds:schemaRefs>
</ds:datastoreItem>
</file>

<file path=customXml/itemProps3.xml><?xml version="1.0" encoding="utf-8"?>
<ds:datastoreItem xmlns:ds="http://schemas.openxmlformats.org/officeDocument/2006/customXml" ds:itemID="{83B55E2C-035B-41F0-8EFB-FCACA2559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78642-19fc-4076-b28d-2649a227ea76"/>
    <ds:schemaRef ds:uri="014466b6-daab-43e4-9ce7-0072d47b05d6"/>
    <ds:schemaRef ds:uri="014466B6-DAAB-43E4-9CE7-0072D47B05D6"/>
    <ds:schemaRef ds:uri="702131cc-4575-4c3d-b0b4-bfdc932d8a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Kulturmiljö i PBL </Template>
  <TotalTime>1710</TotalTime>
  <Words>2881</Words>
  <Application>Microsoft Office PowerPoint</Application>
  <PresentationFormat>Bildspel på skärmen (4:3)</PresentationFormat>
  <Paragraphs>189</Paragraphs>
  <Slides>27</Slides>
  <Notes>26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Calibri</vt:lpstr>
      <vt:lpstr>Calibri Light</vt:lpstr>
      <vt:lpstr>inherit</vt:lpstr>
      <vt:lpstr>Trebuchet MS</vt:lpstr>
      <vt:lpstr>OH-mall liggande</vt:lpstr>
      <vt:lpstr>Gestaltad livsmiljö &amp; Kulturvärden i Plan- och bygglagen</vt:lpstr>
      <vt:lpstr>PowerPoint-presentation</vt:lpstr>
      <vt:lpstr>Gestaltad livsmiljö </vt:lpstr>
      <vt:lpstr>PowerPoint-presentation</vt:lpstr>
      <vt:lpstr>Gestaltad livsmiljö </vt:lpstr>
      <vt:lpstr>Agenda 2030 </vt:lpstr>
      <vt:lpstr>Agenda 2030 </vt:lpstr>
      <vt:lpstr>Agenda 2030 </vt:lpstr>
      <vt:lpstr>Miljömål 2020 </vt:lpstr>
      <vt:lpstr>Miljömål 2020 </vt:lpstr>
      <vt:lpstr>Miljömål 2020 </vt:lpstr>
      <vt:lpstr>Miljömål 2020 </vt:lpstr>
      <vt:lpstr>Gestaltad livsmiljö i översiktsplanering och arkitekturstrategier </vt:lpstr>
      <vt:lpstr>Exempel Karlshamns kommun </vt:lpstr>
      <vt:lpstr>Gestaltad livsmiljö </vt:lpstr>
      <vt:lpstr>Boverkets utbildning PBL och kulturvärden</vt:lpstr>
      <vt:lpstr>Utbildning i sex delar</vt:lpstr>
      <vt:lpstr>Varför är detta viktigt?</vt:lpstr>
      <vt:lpstr>Lägesbild: Kulturvärden försvinner i byggprocessen</vt:lpstr>
      <vt:lpstr>Avsnitt 4: Varsamhetskravet och förvanskningsförbudet</vt:lpstr>
      <vt:lpstr>Förvanskningsförbudet</vt:lpstr>
      <vt:lpstr>Förvanskningsförbudet är ett förbud!</vt:lpstr>
      <vt:lpstr>Ett förtvinande kulturarv</vt:lpstr>
      <vt:lpstr>Fler byggnader byggda under 2000-talet</vt:lpstr>
      <vt:lpstr>I kvm är skillnaden ännu större</vt:lpstr>
      <vt:lpstr>Kommande utbildningsatsning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Gestaltad livsmiljö &amp; Kulturvärden i PBL</dc:title>
  <dc:creator>Hermans Karin</dc:creator>
  <cp:keywords>powerpointmall; Mall; presentation; powerpoint</cp:keywords>
  <cp:lastModifiedBy>Engelin Isabelle</cp:lastModifiedBy>
  <cp:revision>83</cp:revision>
  <dcterms:created xsi:type="dcterms:W3CDTF">2020-09-01T11:29:11Z</dcterms:created>
  <dcterms:modified xsi:type="dcterms:W3CDTF">2020-09-11T07:30:31Z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0x010100A2E9165043F24F51B6DFD495AD4ADC68001CCB26CE65EE3E42A1FD73C4194294E6</vt:lpwstr>
  </property>
  <property fmtid="{D5CDD505-2E9C-101B-9397-08002B2CF9AE}" pid="3" name="TaxKeyword">
    <vt:lpwstr>510;#Mall|996c3fd9-3ed4-4635-b3ae-3e032209d55c;#900;#powerpointmall|43f9da8e-cddd-40cd-afe1-539875cddeb6;#653;#presentation|dcecce2e-a86a-4d85-85fd-037728bb6cc5;#652;#powerpoint|a1faf67a-e683-4c04-9d91-9981cb36f65a</vt:lpwstr>
  </property>
  <property fmtid="{D5CDD505-2E9C-101B-9397-08002B2CF9AE}" pid="4" name="OrganisationstillhorighetMult">
    <vt:lpwstr/>
  </property>
  <property fmtid="{D5CDD505-2E9C-101B-9397-08002B2CF9AE}" pid="5" name="Unit">
    <vt:lpwstr>32;#Enheten för verksamhetsstöd|95dd58dc-6eae-46ff-ba32-f870f5d08573</vt:lpwstr>
  </property>
  <property fmtid="{D5CDD505-2E9C-101B-9397-08002B2CF9AE}" pid="6" name="LSTSubjectMult">
    <vt:lpwstr>270;#Information och kommunikation|4c54209d-f9cc-4d15-bbc6-78053a846cd5;#271;#Grafisk profil|7907b1f8-39c3-4a14-834d-0c22efd6a592</vt:lpwstr>
  </property>
  <property fmtid="{D5CDD505-2E9C-101B-9397-08002B2CF9AE}" pid="7" name="Lansstyrelse">
    <vt:lpwstr>1;#Västernorrland|8d35a092-6927-4070-b71c-f25ff8d8a636</vt:lpwstr>
  </property>
  <property fmtid="{D5CDD505-2E9C-101B-9397-08002B2CF9AE}" pid="8" name="DocumentType">
    <vt:lpwstr>859;#Mall|996c3fd9-3ed4-4635-b3ae-3e032209d55c</vt:lpwstr>
  </property>
</Properties>
</file>